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08AD0F15-2889-4475-866E-D63C052D21AF}">
  <a:tblStyle styleId="{08AD0F15-2889-4475-866E-D63C052D21A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chemeClr val="lt1"/>
          </a:solidFill>
        </a:fill>
      </a:tcStyle>
    </a:wholeTbl>
    <a:band1H>
      <a:tcStyle>
        <a:fill>
          <a:solidFill>
            <a:srgbClr val="FDEEE8"/>
          </a:solidFill>
        </a:fill>
      </a:tcStyle>
    </a:band1H>
    <a:band1V>
      <a:tcStyle>
        <a:fill>
          <a:solidFill>
            <a:srgbClr val="FDEEE8"/>
          </a:solidFill>
        </a:fill>
      </a:tcStyle>
    </a:band1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6"/>
          </a:solidFill>
        </a:fill>
      </a:tcStyle>
    </a:firstRow>
  </a:tblStyle>
  <a:tblStyle styleId="{2A624915-3C99-4828-9F04-35F0B02782A1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8FF266FE-0090-4279-B79E-076FDD99371A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FF3E9"/>
          </a:solidFill>
        </a:fill>
      </a:tcStyle>
    </a:wholeTbl>
    <a:band1H>
      <a:tcStyle>
        <a:fill>
          <a:solidFill>
            <a:srgbClr val="DEE7D0"/>
          </a:solidFill>
        </a:fill>
      </a:tcStyle>
    </a:band1H>
    <a:band1V>
      <a:tcStyle>
        <a:fill>
          <a:solidFill>
            <a:srgbClr val="DEE7D0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3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3"/>
          </a:solidFill>
        </a:fill>
      </a:tcStyle>
    </a:firstRow>
  </a:tblStyle>
  <a:tblStyle styleId="{B5F0D90E-2826-4B6B-BB0D-82CC3C7E4E1E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chemeClr val="lt1"/>
          </a:solidFill>
        </a:fill>
      </a:tcStyle>
    </a:wholeTbl>
    <a:band1H>
      <a:tcStyle>
        <a:fill>
          <a:solidFill>
            <a:srgbClr val="E6E6E6"/>
          </a:solidFill>
        </a:fill>
      </a:tcStyle>
    </a:band1H>
    <a:band1V>
      <a:tcStyle>
        <a:fill>
          <a:solidFill>
            <a:srgbClr val="E6E6E6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dk1"/>
          </a:solidFill>
        </a:fill>
      </a:tcStyle>
    </a:firstRow>
  </a:tblStyle>
  <a:tblStyle styleId="{86CCD990-9A3C-4CD6-95E5-66B4A6827668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>
          <a:top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</a:tcStyle>
    </a:band1H>
    <a:band1V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right>
        </a:tcBdr>
      </a:tcStyle>
    </a:band1V>
    <a:band2V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</a:tcBdr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Row>
  </a:tblStyle>
  <a:tblStyle styleId="{88237D10-0CB1-4610-94E1-ACA88832A9D3}" styleName="Table_5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601670" y="1291129"/>
            <a:ext cx="7940659" cy="1320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Clr>
                <a:srgbClr val="FF750D"/>
              </a:buClr>
              <a:buFont typeface="Calibri"/>
              <a:buNone/>
              <a:defRPr b="0" i="0" sz="3600" u="none" cap="none" strike="noStrike">
                <a:solidFill>
                  <a:srgbClr val="FF750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601670" y="2665475"/>
            <a:ext cx="7940659" cy="13743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560"/>
              </a:spcBef>
              <a:buClr>
                <a:srgbClr val="324600"/>
              </a:buClr>
              <a:buFont typeface="Arial"/>
              <a:buNone/>
              <a:defRPr b="0" i="0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3" name="Shape 73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48964" y="222194"/>
            <a:ext cx="8246069" cy="610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Clr>
                <a:srgbClr val="FF750D"/>
              </a:buClr>
              <a:buFont typeface="Calibri"/>
              <a:buNone/>
              <a:defRPr b="0" i="0" sz="3600" u="none" cap="none" strike="noStrike">
                <a:solidFill>
                  <a:srgbClr val="FF750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48964" y="1138425"/>
            <a:ext cx="8246068" cy="50223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rgbClr val="324600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rgbClr val="324600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rgbClr val="3246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rgbClr val="324600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rgbClr val="324600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itle and Conten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1976015" y="527604"/>
            <a:ext cx="6566313" cy="76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FF750D"/>
              </a:buClr>
              <a:buFont typeface="Calibri"/>
              <a:buNone/>
              <a:defRPr b="0" i="0" sz="3600" u="none" cap="none" strike="noStrike">
                <a:solidFill>
                  <a:srgbClr val="FF750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1976016" y="1443834"/>
            <a:ext cx="6566313" cy="47338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rgbClr val="324600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rgbClr val="324600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rgbClr val="3246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rgbClr val="324600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rgbClr val="324600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57200" y="833013"/>
            <a:ext cx="8229600" cy="58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448964" y="222194"/>
            <a:ext cx="8246069" cy="610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Clr>
                <a:srgbClr val="FF750D"/>
              </a:buClr>
              <a:buFont typeface="Calibri"/>
              <a:buNone/>
              <a:defRPr b="0" i="0" sz="3600" u="none" cap="none" strike="noStrike">
                <a:solidFill>
                  <a:srgbClr val="FF750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448966" y="1330317"/>
            <a:ext cx="4123034" cy="5716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480"/>
              </a:spcBef>
              <a:buClr>
                <a:srgbClr val="324600"/>
              </a:buClr>
              <a:buFont typeface="Arial"/>
              <a:buNone/>
              <a:defRPr b="1" i="0" sz="24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2" type="body"/>
          </p:nvPr>
        </p:nvSpPr>
        <p:spPr>
          <a:xfrm>
            <a:off x="448964" y="2054653"/>
            <a:ext cx="4123034" cy="30350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ctr">
              <a:spcBef>
                <a:spcPts val="480"/>
              </a:spcBef>
              <a:buClr>
                <a:srgbClr val="3246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ctr">
              <a:spcBef>
                <a:spcPts val="400"/>
              </a:spcBef>
              <a:buClr>
                <a:srgbClr val="324600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ctr">
              <a:spcBef>
                <a:spcPts val="360"/>
              </a:spcBef>
              <a:buClr>
                <a:srgbClr val="324600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ctr">
              <a:spcBef>
                <a:spcPts val="320"/>
              </a:spcBef>
              <a:buClr>
                <a:srgbClr val="324600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ctr">
              <a:spcBef>
                <a:spcPts val="320"/>
              </a:spcBef>
              <a:buClr>
                <a:srgbClr val="324600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3" type="body"/>
          </p:nvPr>
        </p:nvSpPr>
        <p:spPr>
          <a:xfrm>
            <a:off x="4572001" y="1330319"/>
            <a:ext cx="4106566" cy="57163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480"/>
              </a:spcBef>
              <a:buClr>
                <a:srgbClr val="324600"/>
              </a:buClr>
              <a:buFont typeface="Arial"/>
              <a:buNone/>
              <a:defRPr b="1" i="0" sz="24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4" type="body"/>
          </p:nvPr>
        </p:nvSpPr>
        <p:spPr>
          <a:xfrm>
            <a:off x="4572000" y="2054655"/>
            <a:ext cx="4106566" cy="30350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ctr">
              <a:spcBef>
                <a:spcPts val="480"/>
              </a:spcBef>
              <a:buClr>
                <a:srgbClr val="3246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ctr">
              <a:spcBef>
                <a:spcPts val="400"/>
              </a:spcBef>
              <a:buClr>
                <a:srgbClr val="324600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ctr">
              <a:spcBef>
                <a:spcPts val="360"/>
              </a:spcBef>
              <a:buClr>
                <a:srgbClr val="324600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ctr">
              <a:spcBef>
                <a:spcPts val="320"/>
              </a:spcBef>
              <a:buClr>
                <a:srgbClr val="324600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ctr">
              <a:spcBef>
                <a:spcPts val="320"/>
              </a:spcBef>
              <a:buClr>
                <a:srgbClr val="324600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rive.google.com/open?id=0B2DCuPtOXUr7dE5NVWhQVHlWYXc" TargetMode="External"/><Relationship Id="rId4" Type="http://schemas.openxmlformats.org/officeDocument/2006/relationships/hyperlink" Target="https://drive.google.com/open?id=0B2DCuPtOXUr7Z3I0MUVmWjRzcWc" TargetMode="External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rive.google.com/open?id=0B2DCuPtOXUr7WkxKRUxxM2I3M0E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open?id=0B2DCuPtOXUr7bDRJWEFhVHdwX3M" TargetMode="External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rive.google.com/open?id=0B2DCuPtOXUr7dG9qY1ZjT1Z3Vkk" TargetMode="External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4.jpg"/><Relationship Id="rId5" Type="http://schemas.openxmlformats.org/officeDocument/2006/relationships/image" Target="../media/image8.jpg"/><Relationship Id="rId6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ctrTitle"/>
          </p:nvPr>
        </p:nvSpPr>
        <p:spPr>
          <a:xfrm>
            <a:off x="601670" y="1138425"/>
            <a:ext cx="8093364" cy="1374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FF750D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rgbClr val="FF750D"/>
                </a:solidFill>
                <a:latin typeface="Calibri"/>
                <a:ea typeface="Calibri"/>
                <a:cs typeface="Calibri"/>
                <a:sym typeface="Calibri"/>
              </a:rPr>
              <a:t>TreeLOG</a:t>
            </a:r>
          </a:p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601670" y="2512769"/>
            <a:ext cx="8093364" cy="1679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324600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PUMA Team</a:t>
            </a:r>
          </a:p>
          <a:p>
            <a:pPr indent="0" lvl="0" marL="0" marR="0" rtl="0" algn="r">
              <a:spcBef>
                <a:spcPts val="560"/>
              </a:spcBef>
              <a:spcAft>
                <a:spcPts val="0"/>
              </a:spcAft>
              <a:buClr>
                <a:srgbClr val="324600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CSIT 551</a:t>
            </a:r>
          </a:p>
          <a:p>
            <a:pPr indent="0" lvl="0" marL="0" marR="0" rtl="0" algn="r">
              <a:spcBef>
                <a:spcPts val="560"/>
              </a:spcBef>
              <a:buClr>
                <a:srgbClr val="324600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Montclair State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1976014" y="833015"/>
            <a:ext cx="6719020" cy="76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76923C"/>
              </a:buClr>
              <a:buSzPct val="25000"/>
              <a:buFont typeface="Calibri"/>
              <a:buNone/>
            </a:pPr>
            <a:r>
              <a:rPr b="1" i="0" lang="en-US" sz="3600" u="none" cap="none" strike="noStrik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Initial Solution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1976015" y="1749244"/>
            <a:ext cx="6719020" cy="4581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rgbClr val="324600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Multi user </a:t>
            </a:r>
            <a:r>
              <a:rPr lang="en-US"/>
              <a:t>mobile </a:t>
            </a: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application which locates GPS coordinates </a:t>
            </a:r>
            <a:r>
              <a:rPr lang="en-US"/>
              <a:t>in </a:t>
            </a: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the field, allows users to save a description of the tree in the database with a photo </a:t>
            </a:r>
            <a:r>
              <a:rPr lang="en-US"/>
              <a:t>t</a:t>
            </a: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aking option and </a:t>
            </a:r>
            <a:r>
              <a:rPr lang="en-US"/>
              <a:t>leaf </a:t>
            </a: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recognition capabilities for Android platform devices.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601670" y="222194"/>
            <a:ext cx="7940659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76923C"/>
              </a:buClr>
              <a:buSzPct val="25000"/>
              <a:buFont typeface="Calibri"/>
              <a:buNone/>
            </a:pPr>
            <a:r>
              <a:rPr b="1" i="0" lang="en-US" sz="3600" u="none" cap="none" strike="noStrik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Initial Objectives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907079" y="1901950"/>
            <a:ext cx="7329840" cy="4581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24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24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560"/>
              </a:spcBef>
              <a:buClr>
                <a:srgbClr val="324600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24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2" name="Shape 172"/>
          <p:cNvGraphicFramePr/>
          <p:nvPr/>
        </p:nvGraphicFramePr>
        <p:xfrm>
          <a:off x="1066800" y="1397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{8FF266FE-0090-4279-B79E-076FDD99371A}</a:tableStyleId>
              </a:tblPr>
              <a:tblGrid>
                <a:gridCol w="3581400"/>
                <a:gridCol w="3581400"/>
              </a:tblGrid>
              <a:tr h="500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/>
                        <a:t>Function</a:t>
                      </a:r>
                    </a:p>
                  </a:txBody>
                  <a:tcPr marT="0" marB="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/>
                        <a:t>Action</a:t>
                      </a:r>
                    </a:p>
                  </a:txBody>
                  <a:tcPr marT="0" marB="0" marR="68575" marL="68575"/>
                </a:tc>
              </a:tr>
              <a:tr h="505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100"/>
                        <a:t>Track GPS location of the tree</a:t>
                      </a:r>
                    </a:p>
                  </a:txBody>
                  <a:tcPr marT="0" marB="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100"/>
                        <a:t>Will mark the coordinates of the tree and save to the database</a:t>
                      </a:r>
                    </a:p>
                  </a:txBody>
                  <a:tcPr marT="0" marB="0" marR="68575" marL="68575"/>
                </a:tc>
              </a:tr>
              <a:tr h="765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100"/>
                        <a:t>Photo uploading capabilities</a:t>
                      </a:r>
                    </a:p>
                  </a:txBody>
                  <a:tcPr marT="0" marB="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100"/>
                        <a:t>Will use phone's camera to take pictures in the application interface with an option to save in the database</a:t>
                      </a:r>
                    </a:p>
                  </a:txBody>
                  <a:tcPr marT="0" marB="0" marR="68575" marL="68575"/>
                </a:tc>
              </a:tr>
              <a:tr h="505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100"/>
                        <a:t>Identify hazards </a:t>
                      </a:r>
                    </a:p>
                  </a:txBody>
                  <a:tcPr marT="0" marB="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100"/>
                        <a:t>Will use preset data for usability and identifying the level of hazard for future actions.</a:t>
                      </a:r>
                    </a:p>
                  </a:txBody>
                  <a:tcPr marT="0" marB="0" marR="68575" marL="68575"/>
                </a:tc>
              </a:tr>
              <a:tr h="500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100"/>
                        <a:t>Storing all tree related data in a database</a:t>
                      </a:r>
                    </a:p>
                  </a:txBody>
                  <a:tcPr marT="0" marB="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100"/>
                        <a:t>All data will be saved in a database</a:t>
                      </a:r>
                    </a:p>
                  </a:txBody>
                  <a:tcPr marT="0" marB="0" marR="68575" marL="68575"/>
                </a:tc>
              </a:tr>
              <a:tr h="500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100"/>
                        <a:t>Login options (regular, google+)</a:t>
                      </a:r>
                    </a:p>
                  </a:txBody>
                  <a:tcPr marT="0" marB="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100"/>
                        <a:t>Will allow user to login to the application</a:t>
                      </a:r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976014" y="833015"/>
            <a:ext cx="6719020" cy="1071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76923C"/>
              </a:buClr>
              <a:buSzPct val="25000"/>
              <a:buFont typeface="Calibri"/>
              <a:buNone/>
            </a:pPr>
            <a:r>
              <a:rPr b="1" i="0" lang="en-US" sz="2800" u="none" cap="none" strike="noStrik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Functionality at the final phase and limitations according to the specification</a:t>
            </a:r>
          </a:p>
        </p:txBody>
      </p:sp>
      <p:graphicFrame>
        <p:nvGraphicFramePr>
          <p:cNvPr id="178" name="Shape 178"/>
          <p:cNvGraphicFramePr/>
          <p:nvPr/>
        </p:nvGraphicFramePr>
        <p:xfrm>
          <a:off x="1905000" y="2133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{8FF266FE-0090-4279-B79E-076FDD99371A}</a:tableStyleId>
              </a:tblPr>
              <a:tblGrid>
                <a:gridCol w="3359150"/>
                <a:gridCol w="3359150"/>
              </a:tblGrid>
              <a:tr h="438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lang="en-US" sz="1200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Function</a:t>
                      </a:r>
                    </a:p>
                  </a:txBody>
                  <a:tcPr marT="0" marB="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lang="en-US" sz="1200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Implemented</a:t>
                      </a:r>
                    </a:p>
                  </a:txBody>
                  <a:tcPr marT="0" marB="0" marR="68575" marL="68575"/>
                </a:tc>
              </a:tr>
              <a:tr h="438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Track GPS location of the tree</a:t>
                      </a:r>
                    </a:p>
                  </a:txBody>
                  <a:tcPr marT="0" marB="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Done</a:t>
                      </a:r>
                    </a:p>
                  </a:txBody>
                  <a:tcPr marT="0" marB="0" marR="68575" marL="68575"/>
                </a:tc>
              </a:tr>
              <a:tr h="438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Identifying type of tree</a:t>
                      </a:r>
                    </a:p>
                  </a:txBody>
                  <a:tcPr marT="0" marB="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Not implemented </a:t>
                      </a:r>
                    </a:p>
                  </a:txBody>
                  <a:tcPr marT="0" marB="0" marR="68575" marL="68575"/>
                </a:tc>
              </a:tr>
              <a:tr h="438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Photo uploading capabilities</a:t>
                      </a:r>
                    </a:p>
                  </a:txBody>
                  <a:tcPr marT="0" marB="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Done</a:t>
                      </a:r>
                    </a:p>
                  </a:txBody>
                  <a:tcPr marT="0" marB="0" marR="68575" marL="68575"/>
                </a:tc>
              </a:tr>
              <a:tr h="438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Identify hazards </a:t>
                      </a:r>
                    </a:p>
                  </a:txBody>
                  <a:tcPr marT="0" marB="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Done</a:t>
                      </a:r>
                    </a:p>
                  </a:txBody>
                  <a:tcPr marT="0" marB="0" marR="68575" marL="68575"/>
                </a:tc>
              </a:tr>
              <a:tr h="438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Storing all tree related data in a database</a:t>
                      </a:r>
                    </a:p>
                  </a:txBody>
                  <a:tcPr marT="0" marB="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Done</a:t>
                      </a:r>
                    </a:p>
                  </a:txBody>
                  <a:tcPr marT="0" marB="0" marR="68575" marL="68575"/>
                </a:tc>
              </a:tr>
              <a:tr h="438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Login options (regular, facebook, google+)</a:t>
                      </a:r>
                    </a:p>
                  </a:txBody>
                  <a:tcPr marT="0" marB="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Done (regular, google, facebook partially)</a:t>
                      </a:r>
                    </a:p>
                  </a:txBody>
                  <a:tcPr marT="0" marB="0" marR="68575" marL="68575"/>
                </a:tc>
              </a:tr>
              <a:tr h="438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Application administrator</a:t>
                      </a:r>
                    </a:p>
                  </a:txBody>
                  <a:tcPr marT="0" marB="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Not implemented</a:t>
                      </a:r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601670" y="222194"/>
            <a:ext cx="8389929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76923C"/>
              </a:buClr>
              <a:buSzPct val="25000"/>
              <a:buFont typeface="Calibri"/>
              <a:buNone/>
            </a:pPr>
            <a:r>
              <a:rPr b="1" i="0" lang="en-US" sz="3200" u="none" cap="none" strike="noStrik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  Target Users and Audience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907079" y="1901950"/>
            <a:ext cx="7329840" cy="4581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24600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Initial Users</a:t>
            </a:r>
            <a:r>
              <a:rPr b="0" i="0" lang="en-US" sz="1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rgbClr val="324600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	Volunteers from Sustainable Camden County Municipality, who are mapping trees, are the intended users of the application. The Application will be created for the devices with the Android platform.</a:t>
            </a: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rgbClr val="324600"/>
              </a:buClr>
              <a:buSzPct val="25000"/>
              <a:buFont typeface="Arial"/>
              <a:buNone/>
            </a:pPr>
            <a:r>
              <a:rPr b="1" lang="en-US" sz="1800"/>
              <a:t>Prospective </a:t>
            </a:r>
            <a:r>
              <a:rPr b="1" i="0" lang="en-US" sz="1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Users</a:t>
            </a: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Noto Sans Symbols"/>
              <a:buChar char="✓"/>
            </a:pPr>
            <a:r>
              <a:rPr b="0" i="0" lang="en-US" sz="1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Small town municipalities</a:t>
            </a: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Noto Sans Symbols"/>
              <a:buChar char="✓"/>
            </a:pPr>
            <a:r>
              <a:rPr b="0" i="0" lang="en-US" sz="1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Departments of parks and recreation (ex. New York City Department of Parks &amp; Recreation )</a:t>
            </a: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Noto Sans Symbols"/>
              <a:buChar char="✓"/>
            </a:pPr>
            <a:r>
              <a:rPr b="0" i="0" lang="en-US" sz="1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Landscape companies and designers</a:t>
            </a: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Noto Sans Symbols"/>
              <a:buChar char="✓"/>
            </a:pPr>
            <a:r>
              <a:rPr b="0" i="0" lang="en-US" sz="1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Golf clubs</a:t>
            </a: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Noto Sans Symbols"/>
              <a:buChar char="✓"/>
            </a:pPr>
            <a:r>
              <a:rPr b="0" i="0" lang="en-US" sz="1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Medical and rehabilitati</a:t>
            </a:r>
            <a:r>
              <a:rPr lang="en-US" sz="1800"/>
              <a:t>on centers</a:t>
            </a: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Noto Sans Symbols"/>
              <a:buChar char="✓"/>
            </a:pPr>
            <a:r>
              <a:rPr b="0" i="0" lang="en-US" sz="1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Large estates to maintain landscape </a:t>
            </a: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Noto Sans Symbols"/>
              <a:buChar char="✓"/>
            </a:pPr>
            <a:r>
              <a:rPr b="0" i="0" lang="en-US" sz="1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etc.</a:t>
            </a:r>
          </a:p>
          <a:p>
            <a:pPr indent="-342900" lvl="0" marL="342900" marR="0" rtl="0" algn="l">
              <a:spcBef>
                <a:spcPts val="560"/>
              </a:spcBef>
              <a:buClr>
                <a:srgbClr val="324600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24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448964" y="222194"/>
            <a:ext cx="8246069" cy="610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FF750D"/>
              </a:buClr>
              <a:buSzPct val="25000"/>
              <a:buFont typeface="Calibri"/>
              <a:buNone/>
            </a:pPr>
            <a:r>
              <a:rPr b="0" i="0" lang="en-US" sz="3240" u="none" cap="none" strike="noStrike">
                <a:solidFill>
                  <a:srgbClr val="FF750D"/>
                </a:solidFill>
                <a:latin typeface="Calibri"/>
                <a:ea typeface="Calibri"/>
                <a:cs typeface="Calibri"/>
                <a:sym typeface="Calibri"/>
              </a:rPr>
              <a:t>Application Workflow</a:t>
            </a:r>
          </a:p>
        </p:txBody>
      </p:sp>
      <p:pic>
        <p:nvPicPr>
          <p:cNvPr descr="Capture (2).JPG"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349" y="927225"/>
            <a:ext cx="7275825" cy="58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48964" y="222194"/>
            <a:ext cx="8246069" cy="610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FF750D"/>
              </a:buClr>
              <a:buSzPct val="25000"/>
              <a:buFont typeface="Calibri"/>
              <a:buNone/>
            </a:pPr>
            <a:r>
              <a:rPr b="0" i="0" lang="en-US" sz="3240" u="none" cap="none" strike="noStrike">
                <a:solidFill>
                  <a:srgbClr val="FF750D"/>
                </a:solidFill>
                <a:latin typeface="Calibri"/>
                <a:ea typeface="Calibri"/>
                <a:cs typeface="Calibri"/>
                <a:sym typeface="Calibri"/>
              </a:rPr>
              <a:t>Login Activity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448964" y="1138425"/>
            <a:ext cx="8246068" cy="50223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24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560"/>
              </a:spcBef>
              <a:buClr>
                <a:srgbClr val="324600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24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7" name="Shape 197"/>
          <p:cNvGraphicFramePr/>
          <p:nvPr/>
        </p:nvGraphicFramePr>
        <p:xfrm>
          <a:off x="762000" y="8330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{B5F0D90E-2826-4B6B-BB0D-82CC3C7E4E1E}</a:tableStyleId>
              </a:tblPr>
              <a:tblGrid>
                <a:gridCol w="3966525"/>
                <a:gridCol w="3966525"/>
              </a:tblGrid>
              <a:tr h="5633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1800"/>
                        <a:t>User Can Login Using  Two Methods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  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  1. Regular</a:t>
                      </a:r>
                      <a:r>
                        <a:rPr lang="en-US" sz="1800"/>
                        <a:t> Email </a:t>
                      </a:r>
                      <a:r>
                        <a:rPr lang="en-US" sz="1800"/>
                        <a:t>ID</a:t>
                      </a:r>
                      <a:r>
                        <a:rPr lang="en-US" sz="1800"/>
                        <a:t> and Password</a:t>
                      </a:r>
                      <a:r>
                        <a:rPr lang="en-US" sz="1800"/>
                        <a:t>(</a:t>
                      </a:r>
                      <a:r>
                        <a:rPr lang="en-US" sz="1800" u="sng">
                          <a:solidFill>
                            <a:schemeClr val="hlink"/>
                          </a:solidFill>
                          <a:hlinkClick r:id="rId3"/>
                        </a:rPr>
                        <a:t>vid</a:t>
                      </a:r>
                      <a:r>
                        <a:rPr lang="en-US" sz="1800"/>
                        <a:t>)</a:t>
                      </a:r>
                      <a:r>
                        <a:rPr lang="en-US" sz="1800"/>
                        <a:t>.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  2. User can use his /her existing google      id and password(</a:t>
                      </a:r>
                      <a:r>
                        <a:rPr lang="en-US" sz="1800" u="sng">
                          <a:solidFill>
                            <a:schemeClr val="hlink"/>
                          </a:solidFill>
                          <a:hlinkClick r:id="rId4"/>
                        </a:rPr>
                        <a:t>vid</a:t>
                      </a:r>
                      <a:r>
                        <a:rPr lang="en-US" sz="1800"/>
                        <a:t>).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If the user is not already registered, he/she will </a:t>
                      </a:r>
                      <a:r>
                        <a:rPr lang="en-US" sz="1800"/>
                        <a:t>be directed to the</a:t>
                      </a:r>
                      <a:r>
                        <a:rPr lang="en-US" sz="1800"/>
                        <a:t> Registration Activity.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</a:tbl>
          </a:graphicData>
        </a:graphic>
      </p:graphicFrame>
      <p:pic>
        <p:nvPicPr>
          <p:cNvPr id="198" name="Shape 1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6800" y="1524000"/>
            <a:ext cx="2743199" cy="4373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448964" y="222194"/>
            <a:ext cx="8246069" cy="610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FF750D"/>
              </a:buClr>
              <a:buSzPct val="25000"/>
              <a:buFont typeface="Calibri"/>
              <a:buNone/>
            </a:pPr>
            <a:r>
              <a:rPr b="0" i="0" lang="en-US" sz="3240" u="none" cap="none" strike="noStrike">
                <a:solidFill>
                  <a:srgbClr val="FF750D"/>
                </a:solidFill>
                <a:latin typeface="Calibri"/>
                <a:ea typeface="Calibri"/>
                <a:cs typeface="Calibri"/>
                <a:sym typeface="Calibri"/>
              </a:rPr>
              <a:t>Registration Activity</a:t>
            </a:r>
          </a:p>
        </p:txBody>
      </p:sp>
      <p:graphicFrame>
        <p:nvGraphicFramePr>
          <p:cNvPr id="204" name="Shape 204"/>
          <p:cNvGraphicFramePr/>
          <p:nvPr/>
        </p:nvGraphicFramePr>
        <p:xfrm>
          <a:off x="449262" y="1138237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{86CCD990-9A3C-4CD6-95E5-66B4A6827668}</a:tableStyleId>
              </a:tblPr>
              <a:tblGrid>
                <a:gridCol w="3513125"/>
                <a:gridCol w="4732350"/>
              </a:tblGrid>
              <a:tr h="5719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A new user </a:t>
                      </a:r>
                      <a:r>
                        <a:rPr lang="en-US" sz="1800"/>
                        <a:t>can register,</a:t>
                      </a:r>
                      <a:r>
                        <a:rPr lang="en-US" sz="1800"/>
                        <a:t> using their email id and password(</a:t>
                      </a:r>
                      <a:r>
                        <a:rPr lang="en-US" sz="1800" u="sng">
                          <a:solidFill>
                            <a:schemeClr val="hlink"/>
                          </a:solidFill>
                          <a:hlinkClick r:id="rId3"/>
                        </a:rPr>
                        <a:t>vid</a:t>
                      </a:r>
                      <a:r>
                        <a:rPr lang="en-US" sz="1800"/>
                        <a:t>).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205" name="Shape 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990600"/>
            <a:ext cx="2432235" cy="4190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448964" y="222194"/>
            <a:ext cx="8246069" cy="610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FF750D"/>
              </a:buClr>
              <a:buSzPct val="25000"/>
              <a:buFont typeface="Calibri"/>
              <a:buNone/>
            </a:pPr>
            <a:r>
              <a:rPr b="0" i="0" lang="en-US" sz="3240" u="none" cap="none" strike="noStrike">
                <a:solidFill>
                  <a:srgbClr val="FF750D"/>
                </a:solidFill>
                <a:latin typeface="Calibri"/>
                <a:ea typeface="Calibri"/>
                <a:cs typeface="Calibri"/>
                <a:sym typeface="Calibri"/>
              </a:rPr>
              <a:t>Welcome Activity</a:t>
            </a:r>
          </a:p>
        </p:txBody>
      </p:sp>
      <p:graphicFrame>
        <p:nvGraphicFramePr>
          <p:cNvPr id="211" name="Shape 211"/>
          <p:cNvGraphicFramePr/>
          <p:nvPr/>
        </p:nvGraphicFramePr>
        <p:xfrm>
          <a:off x="449262" y="1138237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{86CCD990-9A3C-4CD6-95E5-66B4A6827668}</a:tableStyleId>
              </a:tblPr>
              <a:tblGrid>
                <a:gridCol w="4122750"/>
                <a:gridCol w="4122750"/>
              </a:tblGrid>
              <a:tr h="5414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2" name="Shape 212"/>
          <p:cNvGraphicFramePr/>
          <p:nvPr/>
        </p:nvGraphicFramePr>
        <p:xfrm>
          <a:off x="448964" y="13970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{86CCD990-9A3C-4CD6-95E5-66B4A6827668}</a:tableStyleId>
              </a:tblPr>
              <a:tblGrid>
                <a:gridCol w="3970625"/>
                <a:gridCol w="3810000"/>
              </a:tblGrid>
              <a:tr h="4927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Once</a:t>
                      </a:r>
                      <a:r>
                        <a:rPr lang="en-US" sz="1800"/>
                        <a:t> </a:t>
                      </a:r>
                      <a:r>
                        <a:rPr lang="en-US" sz="1800"/>
                        <a:t>a user has </a:t>
                      </a:r>
                      <a:r>
                        <a:rPr lang="en-US" sz="1800"/>
                        <a:t>logged in he sees the Welcome Screen.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There is a menu at the top of the screen allowing the user to navigate to various activities</a:t>
                      </a:r>
                      <a:r>
                        <a:rPr lang="en-US" sz="1800"/>
                        <a:t>.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1.New Tree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2.Tree List in Area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3.Make a photo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4.Map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5.Logout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6. Exit</a:t>
                      </a: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1397000"/>
            <a:ext cx="3308382" cy="54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48964" y="222194"/>
            <a:ext cx="8246069" cy="610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FF750D"/>
              </a:buClr>
              <a:buSzPct val="25000"/>
              <a:buFont typeface="Calibri"/>
              <a:buNone/>
            </a:pPr>
            <a:r>
              <a:rPr b="0" i="0" lang="en-US" sz="3240" u="none" cap="none" strike="noStrike">
                <a:solidFill>
                  <a:srgbClr val="FF750D"/>
                </a:solidFill>
                <a:latin typeface="Calibri"/>
                <a:ea typeface="Calibri"/>
                <a:cs typeface="Calibri"/>
                <a:sym typeface="Calibri"/>
              </a:rPr>
              <a:t>New Tree</a:t>
            </a:r>
          </a:p>
        </p:txBody>
      </p:sp>
      <p:graphicFrame>
        <p:nvGraphicFramePr>
          <p:cNvPr id="219" name="Shape 219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{86CCD990-9A3C-4CD6-95E5-66B4A6827668}</a:tableStyleId>
              </a:tblPr>
              <a:tblGrid>
                <a:gridCol w="4122750"/>
                <a:gridCol w="4114800"/>
              </a:tblGrid>
              <a:tr h="5719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A user </a:t>
                      </a:r>
                      <a:r>
                        <a:rPr lang="en-US" sz="1800"/>
                        <a:t>can create new trees in the database using th</a:t>
                      </a:r>
                      <a:r>
                        <a:rPr lang="en-US" sz="1800"/>
                        <a:t>e</a:t>
                      </a:r>
                      <a:r>
                        <a:rPr lang="en-US" sz="1800"/>
                        <a:t> New Tree activity.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The “Locate” button is used to get the GPS coordinates of the user to act as a marker for the new tree. It also automatically populates the street address section with the corresponding location(</a:t>
                      </a:r>
                      <a:r>
                        <a:rPr lang="en-US" sz="1800" u="sng">
                          <a:solidFill>
                            <a:schemeClr val="hlink"/>
                          </a:solidFill>
                          <a:hlinkClick r:id="rId3"/>
                        </a:rPr>
                        <a:t>vid</a:t>
                      </a:r>
                      <a:r>
                        <a:rPr lang="en-US" sz="1800"/>
                        <a:t>).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Or a user can manually add </a:t>
                      </a:r>
                      <a:r>
                        <a:rPr lang="en-US" sz="1800"/>
                        <a:t>the l</a:t>
                      </a:r>
                      <a:r>
                        <a:rPr lang="en-US" sz="1800"/>
                        <a:t>atitude, longitude, </a:t>
                      </a:r>
                      <a:r>
                        <a:rPr lang="en-US" sz="1800"/>
                        <a:t>and s</a:t>
                      </a:r>
                      <a:r>
                        <a:rPr lang="en-US" sz="1800"/>
                        <a:t>treet address of </a:t>
                      </a:r>
                      <a:r>
                        <a:rPr lang="en-US" sz="1800"/>
                        <a:t>the </a:t>
                      </a:r>
                      <a:r>
                        <a:rPr lang="en-US" sz="1800"/>
                        <a:t>tree.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The “Property Type” section refers to whether the tree is on public or private property</a:t>
                      </a:r>
                      <a:r>
                        <a:rPr lang="en-US" sz="1800"/>
                        <a:t>.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 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Continue…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220" name="Shape 2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956" y="1219200"/>
            <a:ext cx="3367643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" name="Shape 225"/>
          <p:cNvGraphicFramePr/>
          <p:nvPr/>
        </p:nvGraphicFramePr>
        <p:xfrm>
          <a:off x="449262" y="1138237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{2A624915-3C99-4828-9F04-35F0B02782A1}</a:tableStyleId>
              </a:tblPr>
              <a:tblGrid>
                <a:gridCol w="4122750"/>
                <a:gridCol w="4122750"/>
              </a:tblGrid>
              <a:tr h="5567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6" name="Shape 226"/>
          <p:cNvGraphicFramePr/>
          <p:nvPr/>
        </p:nvGraphicFramePr>
        <p:xfrm>
          <a:off x="685800" y="13970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{86CCD990-9A3C-4CD6-95E5-66B4A6827668}</a:tableStyleId>
              </a:tblPr>
              <a:tblGrid>
                <a:gridCol w="3810000"/>
                <a:gridCol w="3810000"/>
              </a:tblGrid>
              <a:tr h="5003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A user can give the tree a unique name</a:t>
                      </a:r>
                      <a:r>
                        <a:rPr lang="en-US" sz="1800"/>
                        <a:t>.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There are then two options for adding tree info -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1. </a:t>
                      </a:r>
                      <a:r>
                        <a:rPr lang="en-US" sz="1800"/>
                        <a:t>A u</a:t>
                      </a:r>
                      <a:r>
                        <a:rPr lang="en-US" sz="1800"/>
                        <a:t>ser can proceed with information fetched </a:t>
                      </a:r>
                      <a:r>
                        <a:rPr lang="en-US" sz="1800"/>
                        <a:t>from</a:t>
                      </a:r>
                      <a:r>
                        <a:rPr lang="en-US" sz="1800"/>
                        <a:t> the database automatically based on the tree photo (not-implemented).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2. A user can manually add info about the tree.</a:t>
                      </a: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4110" y="1118445"/>
            <a:ext cx="3210690" cy="558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48964" y="222194"/>
            <a:ext cx="8246069" cy="610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FF750D"/>
              </a:buClr>
              <a:buSzPct val="25000"/>
              <a:buFont typeface="Calibri"/>
              <a:buNone/>
            </a:pPr>
            <a:r>
              <a:rPr b="0" i="0" lang="en-US" sz="3240" u="none" cap="none" strike="noStrike">
                <a:solidFill>
                  <a:srgbClr val="FF750D"/>
                </a:solidFill>
                <a:latin typeface="Calibri"/>
                <a:ea typeface="Calibri"/>
                <a:cs typeface="Calibri"/>
                <a:sym typeface="Calibri"/>
              </a:rPr>
              <a:t>Team Puma</a:t>
            </a:r>
          </a:p>
        </p:txBody>
      </p:sp>
      <p:graphicFrame>
        <p:nvGraphicFramePr>
          <p:cNvPr id="102" name="Shape 102"/>
          <p:cNvGraphicFramePr/>
          <p:nvPr/>
        </p:nvGraphicFramePr>
        <p:xfrm>
          <a:off x="990600" y="1523999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{08AD0F15-2889-4475-866E-D63C052D21AF}</a:tableStyleId>
              </a:tblPr>
              <a:tblGrid>
                <a:gridCol w="2265900"/>
                <a:gridCol w="4323825"/>
              </a:tblGrid>
              <a:tr h="481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 u="none" cap="none" strike="noStrike"/>
                        <a:t>Moaath Alrajab</a:t>
                      </a:r>
                    </a:p>
                  </a:txBody>
                  <a:tcPr marT="0" marB="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 u="none" cap="none" strike="noStrike"/>
                        <a:t>Instructor</a:t>
                      </a:r>
                    </a:p>
                  </a:txBody>
                  <a:tcPr marT="0" marB="0" marR="68575" marL="68575"/>
                </a:tc>
              </a:tr>
              <a:tr h="4816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 u="none" cap="none" strike="noStrike"/>
                        <a:t>Members of the PUMA team</a:t>
                      </a: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Team member in alphebatical order</a:t>
                      </a:r>
                    </a:p>
                  </a:txBody>
                  <a:tcPr marT="0" marB="0" marR="68575" marL="68575"/>
                </a:tc>
                <a:tc hMerge="1"/>
              </a:tr>
              <a:tr h="9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 u="none" cap="none" strike="noStrike"/>
                        <a:t>Eliezer Epstein</a:t>
                      </a:r>
                    </a:p>
                  </a:txBody>
                  <a:tcPr marT="0" marB="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 u="none" cap="none" strike="noStrike"/>
                        <a:t>Classes and methods to work with Google Maps and coordinates, related UI</a:t>
                      </a:r>
                    </a:p>
                  </a:txBody>
                  <a:tcPr marT="0" marB="0" marR="68575" marL="68575"/>
                </a:tc>
              </a:tr>
              <a:tr h="481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 u="none" cap="none" strike="noStrike"/>
                        <a:t>Elion Limanaj</a:t>
                      </a:r>
                    </a:p>
                  </a:txBody>
                  <a:tcPr marT="0" marB="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 u="none" cap="none" strike="noStrike"/>
                        <a:t>DB DAO's, user Auth,  Auth related UI, location detection</a:t>
                      </a:r>
                    </a:p>
                  </a:txBody>
                  <a:tcPr marT="0" marB="0" marR="68575" marL="68575"/>
                </a:tc>
              </a:tr>
              <a:tr h="481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 u="none" cap="none" strike="noStrike"/>
                        <a:t>Inga Gaidukova</a:t>
                      </a:r>
                    </a:p>
                  </a:txBody>
                  <a:tcPr marT="0" marB="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 u="none" cap="none" strike="noStrike"/>
                        <a:t>UI, classes and methods for UI to DB integration, user Auth</a:t>
                      </a:r>
                    </a:p>
                  </a:txBody>
                  <a:tcPr marT="0" marB="0" marR="68575" marL="68575"/>
                </a:tc>
              </a:tr>
              <a:tr h="481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 u="none" cap="none" strike="noStrike"/>
                        <a:t>Supriya Karambe</a:t>
                      </a:r>
                    </a:p>
                  </a:txBody>
                  <a:tcPr marT="0" marB="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 u="none" cap="none" strike="noStrike"/>
                        <a:t>Classes and methods to work with Photos, related UI, </a:t>
                      </a:r>
                      <a:r>
                        <a:rPr lang="en-US" sz="1200"/>
                        <a:t>DB DAO's</a:t>
                      </a:r>
                    </a:p>
                  </a:txBody>
                  <a:tcPr marT="0" marB="0" marR="68575" marL="68575"/>
                </a:tc>
              </a:tr>
              <a:tr h="481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 u="none" cap="none" strike="noStrike"/>
                        <a:t>Zahid Aziz</a:t>
                      </a:r>
                    </a:p>
                  </a:txBody>
                  <a:tcPr marT="0" marB="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 u="none" cap="none" strike="noStrike"/>
                        <a:t>DB DAO's, user Auth, Auth related UI</a:t>
                      </a:r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448964" y="222194"/>
            <a:ext cx="8246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FF750D"/>
              </a:buClr>
              <a:buSzPct val="25000"/>
              <a:buFont typeface="Calibri"/>
              <a:buNone/>
            </a:pPr>
            <a:r>
              <a:rPr b="0" i="0" lang="en-US" sz="3240" u="none" cap="none" strike="noStrike">
                <a:solidFill>
                  <a:srgbClr val="FF750D"/>
                </a:solidFill>
                <a:latin typeface="Calibri"/>
                <a:ea typeface="Calibri"/>
                <a:cs typeface="Calibri"/>
                <a:sym typeface="Calibri"/>
              </a:rPr>
              <a:t>TreeData</a:t>
            </a:r>
          </a:p>
        </p:txBody>
      </p:sp>
      <p:graphicFrame>
        <p:nvGraphicFramePr>
          <p:cNvPr id="233" name="Shape 233"/>
          <p:cNvGraphicFramePr/>
          <p:nvPr/>
        </p:nvGraphicFramePr>
        <p:xfrm>
          <a:off x="449262" y="1138237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{88237D10-0CB1-4610-94E1-ACA88832A9D3}</a:tableStyleId>
              </a:tblPr>
              <a:tblGrid>
                <a:gridCol w="4122750"/>
                <a:gridCol w="4122750"/>
              </a:tblGrid>
              <a:tr h="5414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Here the user enters additional information regarding the tree species, type, diameter and size.</a:t>
                      </a: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234" name="Shape 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949341"/>
            <a:ext cx="3276600" cy="579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448964" y="222194"/>
            <a:ext cx="8246069" cy="610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FF750D"/>
              </a:buClr>
              <a:buSzPct val="25000"/>
              <a:buFont typeface="Calibri"/>
              <a:buNone/>
            </a:pPr>
            <a:r>
              <a:rPr b="0" i="0" lang="en-US" sz="3240" u="none" cap="none" strike="noStrike">
                <a:solidFill>
                  <a:srgbClr val="FF750D"/>
                </a:solidFill>
                <a:latin typeface="Calibri"/>
                <a:ea typeface="Calibri"/>
                <a:cs typeface="Calibri"/>
                <a:sym typeface="Calibri"/>
              </a:rPr>
              <a:t>Tree List in Area</a:t>
            </a:r>
          </a:p>
        </p:txBody>
      </p:sp>
      <p:graphicFrame>
        <p:nvGraphicFramePr>
          <p:cNvPr id="240" name="Shape 240"/>
          <p:cNvGraphicFramePr/>
          <p:nvPr/>
        </p:nvGraphicFramePr>
        <p:xfrm>
          <a:off x="449262" y="1138237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{88237D10-0CB1-4610-94E1-ACA88832A9D3}</a:tableStyleId>
              </a:tblPr>
              <a:tblGrid>
                <a:gridCol w="4122750"/>
                <a:gridCol w="4122750"/>
              </a:tblGrid>
              <a:tr h="5491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The “Tree List” is an inventory of all trees with tree names and addresses displayed. Users can click on a particular tree and view its history, edit it, delete it, or view its location on a map(</a:t>
                      </a:r>
                      <a:r>
                        <a:rPr lang="en-US" sz="1800" u="sng">
                          <a:solidFill>
                            <a:schemeClr val="hlink"/>
                          </a:solidFill>
                          <a:hlinkClick r:id="rId3"/>
                        </a:rPr>
                        <a:t>vid</a:t>
                      </a:r>
                      <a:r>
                        <a:rPr lang="en-US" sz="1800"/>
                        <a:t>).</a:t>
                      </a: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241" name="Shape 2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00" y="1066800"/>
            <a:ext cx="3504087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448964" y="222194"/>
            <a:ext cx="8246069" cy="610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76923C"/>
              </a:buClr>
              <a:buSzPct val="25000"/>
              <a:buFont typeface="Calibri"/>
              <a:buNone/>
            </a:pPr>
            <a:r>
              <a:rPr b="1" i="0" lang="en-US" sz="3240" u="none" cap="none" strike="noStrik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Technolog</a:t>
            </a:r>
            <a:r>
              <a:rPr b="1" lang="en-US" sz="3240">
                <a:solidFill>
                  <a:srgbClr val="76923C"/>
                </a:solidFill>
              </a:rPr>
              <a:t>y</a:t>
            </a:r>
            <a:r>
              <a:rPr b="1" i="0" lang="en-US" sz="3240" u="none" cap="none" strike="noStrik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 Used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448964" y="1138425"/>
            <a:ext cx="8246068" cy="50223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GithHub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Firebase Database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Google Play Services (Google Location, Go</a:t>
            </a: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ogle Maps)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lang="en-US"/>
              <a:t>Google Play Developer Console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24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560"/>
              </a:spcBef>
              <a:buClr>
                <a:srgbClr val="324600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24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601670" y="222194"/>
            <a:ext cx="7940659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76923C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76923C"/>
                </a:solidFill>
              </a:rPr>
              <a:t> </a:t>
            </a:r>
            <a:r>
              <a:rPr b="1" i="0" lang="en-US" sz="3200" u="none" cap="none" strike="noStrik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Firebase Database</a:t>
            </a:r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448964" y="1371600"/>
            <a:ext cx="824606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Faced Problems</a:t>
            </a:r>
          </a:p>
          <a:p>
            <a:pPr lvl="1" marR="0" rtl="0" algn="l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/>
              <a:t>Few issues</a:t>
            </a:r>
          </a:p>
          <a:p>
            <a:pPr lvl="1" marR="0" rtl="0" algn="l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/>
              <a:t>Setting up read and write rules</a:t>
            </a:r>
          </a:p>
          <a:p>
            <a:pPr indent="-342900" lvl="0" marL="342900" marR="0" rtl="0" algn="l">
              <a:spcBef>
                <a:spcPts val="560"/>
              </a:spcBef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Lessons learned</a:t>
            </a:r>
          </a:p>
          <a:p>
            <a:pPr lvl="1" marR="0" rtl="0" algn="l">
              <a:spcBef>
                <a:spcPts val="560"/>
              </a:spcBef>
              <a:buSzPct val="100000"/>
            </a:pPr>
            <a:r>
              <a:rPr lang="en-US" sz="2400"/>
              <a:t>Organizational planning for future updates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601670" y="222194"/>
            <a:ext cx="794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76923C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76923C"/>
                </a:solidFill>
              </a:rPr>
              <a:t> Google Authentication</a:t>
            </a: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448964" y="1371600"/>
            <a:ext cx="82461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Faced Problems</a:t>
            </a:r>
          </a:p>
          <a:p>
            <a:pPr lvl="1" marR="0" rtl="0" algn="l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/>
              <a:t>Authentication with GoogleApi</a:t>
            </a:r>
          </a:p>
          <a:p>
            <a:pPr lvl="1" marR="0" rtl="0" algn="l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/>
              <a:t>General error in Google login</a:t>
            </a:r>
          </a:p>
          <a:p>
            <a:pPr indent="-342900" lvl="0" marL="342900" marR="0" rtl="0" algn="l">
              <a:spcBef>
                <a:spcPts val="560"/>
              </a:spcBef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Lessons learned</a:t>
            </a:r>
          </a:p>
          <a:p>
            <a:pPr lvl="1" marR="0" rtl="0" algn="l">
              <a:spcBef>
                <a:spcPts val="560"/>
              </a:spcBef>
              <a:buSzPct val="100000"/>
            </a:pPr>
            <a:r>
              <a:rPr lang="en-US" sz="2400"/>
              <a:t>Switched to Google provider authentication</a:t>
            </a:r>
          </a:p>
          <a:p>
            <a:pPr lvl="1" marR="0" rtl="0" algn="l">
              <a:spcBef>
                <a:spcPts val="560"/>
              </a:spcBef>
              <a:buClr>
                <a:srgbClr val="FF0000"/>
              </a:buClr>
              <a:buSzPct val="100000"/>
            </a:pPr>
            <a:r>
              <a:rPr lang="en-US" sz="2400">
                <a:solidFill>
                  <a:srgbClr val="FF0000"/>
                </a:solidFill>
              </a:rPr>
              <a:t>Fingerprints need to be added to Firebase console</a:t>
            </a:r>
          </a:p>
          <a:p>
            <a:pPr lvl="1" marR="0" rtl="0" algn="l">
              <a:spcBef>
                <a:spcPts val="560"/>
              </a:spcBef>
              <a:buClr>
                <a:srgbClr val="FF0000"/>
              </a:buClr>
              <a:buSzPct val="100000"/>
            </a:pPr>
            <a:r>
              <a:rPr lang="en-US" sz="2400">
                <a:solidFill>
                  <a:srgbClr val="FF0000"/>
                </a:solidFill>
              </a:rPr>
              <a:t>Signed .apk certificates fingerprint needs to be added as well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601670" y="222194"/>
            <a:ext cx="7940659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76923C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76923C"/>
                </a:solidFill>
              </a:rPr>
              <a:t> Google Location</a:t>
            </a: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448975" y="1371600"/>
            <a:ext cx="8389200" cy="45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Faced Problems</a:t>
            </a:r>
          </a:p>
          <a:p>
            <a:pPr lvl="1" marR="0" rtl="0" algn="l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/>
              <a:t>LocationServices inconsistently returns the user’s GPS coordinates, sometimes being off by several blocks</a:t>
            </a:r>
          </a:p>
          <a:p>
            <a:pPr lvl="1" marR="0" rtl="0" algn="l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/>
              <a:t>Geocoder returns inaccurate street address info on occasion</a:t>
            </a:r>
          </a:p>
          <a:p>
            <a:pPr indent="-342900" lvl="0" marL="342900" marR="0" rtl="0" algn="l">
              <a:spcBef>
                <a:spcPts val="560"/>
              </a:spcBef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Lessons learned</a:t>
            </a:r>
          </a:p>
          <a:p>
            <a:pPr lvl="1" marR="0" rtl="0" algn="l">
              <a:spcBef>
                <a:spcPts val="560"/>
              </a:spcBef>
              <a:buSzPct val="100000"/>
            </a:pPr>
            <a:r>
              <a:rPr lang="en-US" sz="2400"/>
              <a:t>Need to request user permission at runtime for location if not previously allowed</a:t>
            </a:r>
          </a:p>
          <a:p>
            <a:pPr lvl="1" marR="0" rtl="0" algn="l">
              <a:spcBef>
                <a:spcPts val="560"/>
              </a:spcBef>
              <a:buSzPct val="100000"/>
            </a:pPr>
            <a:r>
              <a:rPr lang="en-US" sz="2400"/>
              <a:t>Implement GeoCoder for fetching addresses (and reverse geocoding)</a:t>
            </a:r>
          </a:p>
          <a:p>
            <a:pPr lvl="1" marR="0" rtl="0" algn="l">
              <a:spcBef>
                <a:spcPts val="560"/>
              </a:spcBef>
              <a:buClr>
                <a:srgbClr val="FF0000"/>
              </a:buClr>
              <a:buSzPct val="100000"/>
            </a:pPr>
            <a:r>
              <a:rPr lang="en-US" sz="2400">
                <a:solidFill>
                  <a:srgbClr val="FF0000"/>
                </a:solidFill>
              </a:rPr>
              <a:t>LocationRequest added every 10 sec</a:t>
            </a:r>
          </a:p>
          <a:p>
            <a:pPr indent="0" lvl="0" marL="457200" marR="0" rtl="0" algn="l">
              <a:spcBef>
                <a:spcPts val="56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601670" y="222194"/>
            <a:ext cx="794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76923C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76923C"/>
                </a:solidFill>
              </a:rPr>
              <a:t> </a:t>
            </a:r>
            <a:r>
              <a:rPr b="1" i="0" lang="en-US" sz="3200" u="none" cap="none" strike="noStrik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Google Maps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448964" y="1371600"/>
            <a:ext cx="82461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Faced Problems</a:t>
            </a:r>
          </a:p>
          <a:p>
            <a:pPr lvl="1" marR="0" rtl="0" algn="l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/>
              <a:t>Map not loading due to incorrect API key</a:t>
            </a:r>
          </a:p>
          <a:p>
            <a:pPr lvl="1" marR="0" rtl="0" algn="l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/>
              <a:t>Repeated values/locations on map</a:t>
            </a:r>
          </a:p>
          <a:p>
            <a:pPr lvl="1" marR="0" rtl="0" algn="l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/>
              <a:t>Users can lose track of current position/no boundary enforced</a:t>
            </a:r>
          </a:p>
          <a:p>
            <a:pPr indent="-342900" lvl="0" marL="342900" marR="0" rtl="0" algn="l">
              <a:spcBef>
                <a:spcPts val="560"/>
              </a:spcBef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Lessons learned</a:t>
            </a:r>
          </a:p>
          <a:p>
            <a:pPr lvl="1" marR="0" rtl="0" algn="l">
              <a:spcBef>
                <a:spcPts val="560"/>
              </a:spcBef>
              <a:buSzPct val="100000"/>
            </a:pPr>
            <a:r>
              <a:rPr lang="en-US" sz="2400"/>
              <a:t>Correct referencing of need keys/values</a:t>
            </a:r>
          </a:p>
          <a:p>
            <a:pPr lvl="1" marR="0" rtl="0" algn="l">
              <a:spcBef>
                <a:spcPts val="560"/>
              </a:spcBef>
              <a:buSzPct val="100000"/>
            </a:pPr>
            <a:r>
              <a:rPr lang="en-US" sz="2400"/>
              <a:t>Implement Geofencing for map boundaries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1997475" y="4006050"/>
            <a:ext cx="3873000" cy="24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601670" y="222194"/>
            <a:ext cx="794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76923C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76923C"/>
                </a:solidFill>
              </a:rPr>
              <a:t> </a:t>
            </a:r>
            <a:r>
              <a:rPr b="1" i="0" lang="en-US" sz="3200" u="none" cap="none" strike="noStrik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b="1" lang="en-US" sz="3200">
                <a:solidFill>
                  <a:srgbClr val="76923C"/>
                </a:solidFill>
              </a:rPr>
              <a:t>Play Developer Console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448964" y="1371600"/>
            <a:ext cx="82461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Faced Problems</a:t>
            </a:r>
          </a:p>
          <a:p>
            <a:pPr lvl="1" marR="0" rtl="0" algn="l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/>
              <a:t>No designer skill</a:t>
            </a:r>
          </a:p>
          <a:p>
            <a:pPr lvl="1" marR="0" rtl="0" algn="l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/>
              <a:t>com.example* packages names are restricted</a:t>
            </a:r>
          </a:p>
          <a:p>
            <a:pPr lvl="1" marR="0" rtl="0" algn="l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/>
              <a:t>not able to update already posted .apk with different fingerprints</a:t>
            </a:r>
          </a:p>
          <a:p>
            <a:pPr indent="-342900" lvl="0" marL="342900" marR="0" rtl="0" algn="l">
              <a:spcBef>
                <a:spcPts val="560"/>
              </a:spcBef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Lessons learned</a:t>
            </a:r>
          </a:p>
          <a:p>
            <a:pPr lvl="1" marR="0" rtl="0" algn="l">
              <a:spcBef>
                <a:spcPts val="560"/>
              </a:spcBef>
              <a:buSzPct val="100000"/>
            </a:pPr>
            <a:r>
              <a:rPr lang="en-US" sz="2400"/>
              <a:t>Generating a signed APK</a:t>
            </a:r>
          </a:p>
          <a:p>
            <a:pPr lvl="1" marR="0" rtl="0" algn="l">
              <a:spcBef>
                <a:spcPts val="560"/>
              </a:spcBef>
              <a:buSzPct val="100000"/>
            </a:pPr>
            <a:r>
              <a:rPr lang="en-US" sz="2400"/>
              <a:t>General </a:t>
            </a:r>
            <a:r>
              <a:rPr lang="en-US" sz="2400"/>
              <a:t>experience</a:t>
            </a:r>
          </a:p>
          <a:p>
            <a:pPr lvl="1" marR="0" rtl="0" algn="l">
              <a:spcBef>
                <a:spcPts val="560"/>
              </a:spcBef>
              <a:buSzPct val="100000"/>
            </a:pPr>
            <a:r>
              <a:rPr lang="en-US" sz="2400"/>
              <a:t>Some designer skill :)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601670" y="222194"/>
            <a:ext cx="794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76923C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76923C"/>
                </a:solidFill>
              </a:rPr>
              <a:t> </a:t>
            </a:r>
            <a:r>
              <a:rPr b="1" lang="en-US" sz="3200">
                <a:solidFill>
                  <a:srgbClr val="FF0000"/>
                </a:solidFill>
              </a:rPr>
              <a:t> </a:t>
            </a:r>
            <a:r>
              <a:rPr b="1" lang="en-US" sz="3200">
                <a:solidFill>
                  <a:srgbClr val="76923C"/>
                </a:solidFill>
              </a:rPr>
              <a:t>Images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448964" y="1371600"/>
            <a:ext cx="82461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324600"/>
              </a:buClr>
              <a:buSzPct val="100000"/>
              <a:buFont typeface="Arial"/>
              <a:buChar char="•"/>
            </a:pPr>
            <a:r>
              <a:rPr lang="en-US"/>
              <a:t>Faced Problems</a:t>
            </a:r>
          </a:p>
          <a:p>
            <a:pPr lvl="1" rtl="0">
              <a:spcBef>
                <a:spcPts val="0"/>
              </a:spcBef>
              <a:buSzPct val="100000"/>
            </a:pPr>
            <a:r>
              <a:rPr lang="en-US" sz="2200"/>
              <a:t>Selecting multiple images from the gallery using an intent is possible for Android API level 18 or higher only.</a:t>
            </a:r>
          </a:p>
          <a:p>
            <a:pPr lvl="1" rtl="0">
              <a:spcBef>
                <a:spcPts val="0"/>
              </a:spcBef>
              <a:buSzPct val="100000"/>
            </a:pPr>
            <a:r>
              <a:rPr lang="en-US" sz="2200"/>
              <a:t>If the API level is less than 18 then a Custom Gallery needs to be created</a:t>
            </a:r>
          </a:p>
          <a:p>
            <a:pPr lvl="0" rtl="0">
              <a:spcBef>
                <a:spcPts val="0"/>
              </a:spcBef>
              <a:buClr>
                <a:srgbClr val="324600"/>
              </a:buClr>
              <a:buSzPct val="100000"/>
              <a:buFont typeface="Arial"/>
              <a:buChar char="•"/>
            </a:pPr>
            <a:r>
              <a:rPr lang="en-US"/>
              <a:t>Lessons learned</a:t>
            </a:r>
          </a:p>
          <a:p>
            <a:pPr lvl="1" rtl="0">
              <a:spcBef>
                <a:spcPts val="0"/>
              </a:spcBef>
              <a:buSzPct val="100000"/>
            </a:pPr>
            <a:r>
              <a:rPr lang="en-US" sz="2200"/>
              <a:t>Use of intent to select and upload multiple images.</a:t>
            </a:r>
          </a:p>
          <a:p>
            <a:pPr lvl="1" rtl="0">
              <a:spcBef>
                <a:spcPts val="0"/>
              </a:spcBef>
              <a:buSzPct val="100000"/>
            </a:pPr>
            <a:r>
              <a:rPr lang="en-US" sz="2200"/>
              <a:t>Use of Firebase storage to store multiple images for one object.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601670" y="222194"/>
            <a:ext cx="7940659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76923C"/>
              </a:buClr>
              <a:buSzPct val="25000"/>
              <a:buFont typeface="Calibri"/>
              <a:buNone/>
            </a:pPr>
            <a:r>
              <a:rPr b="1" i="0" lang="en-US" sz="3200" u="none" cap="none" strike="noStrik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</a:p>
        </p:txBody>
      </p:sp>
      <p:pic>
        <p:nvPicPr>
          <p:cNvPr descr="D:\Montclair U\Mobil Computing\extras\X9zNSkM - Imgur.gif" id="290" name="Shape 29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1371600"/>
            <a:ext cx="5714999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601670" y="222194"/>
            <a:ext cx="7940659" cy="692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76923C"/>
              </a:buClr>
              <a:buSzPct val="25000"/>
              <a:buFont typeface="Calibri"/>
              <a:buNone/>
            </a:pPr>
            <a:r>
              <a:rPr b="1" i="0" lang="en-US" sz="2800" u="none" cap="none" strike="noStrik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Statement of the </a:t>
            </a:r>
            <a:r>
              <a:rPr b="1" lang="en-US" sz="2800">
                <a:solidFill>
                  <a:srgbClr val="76923C"/>
                </a:solidFill>
              </a:rPr>
              <a:t>P</a:t>
            </a:r>
            <a:r>
              <a:rPr b="1" i="0" lang="en-US" sz="2800" u="none" cap="none" strike="noStrik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roblem[1]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09600" y="1219200"/>
            <a:ext cx="8001000" cy="5263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24600"/>
              </a:buClr>
              <a:buSzPct val="25000"/>
              <a:buFont typeface="Arial"/>
              <a:buNone/>
            </a:pPr>
            <a:r>
              <a:rPr b="1" i="0" lang="en-US" sz="2000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Part 1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324600"/>
              </a:buClr>
              <a:buSzPct val="25000"/>
              <a:buFont typeface="Arial"/>
              <a:buNone/>
            </a:pPr>
            <a:r>
              <a:rPr lang="en-US" sz="2000" u="sng"/>
              <a:t>Initial Need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324600"/>
              </a:buClr>
              <a:buSzPct val="25000"/>
              <a:buFont typeface="Arial"/>
              <a:buNone/>
            </a:pPr>
            <a:r>
              <a:rPr lang="en-US" sz="2000"/>
              <a:t>The city of Camden is looking to improve the quality of its street tree inventory. A more efficient way to survey and get baseline data on street trees would better manage risk and the health and growth of its canopy. </a:t>
            </a:r>
            <a:r>
              <a:rPr b="0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Currently, volunteers carry physical spreadsheets to catalogue a street tree location, health, general size, type, potential hazards. Some of that info is then uploaded to a Google Map. 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324600"/>
              </a:buClr>
              <a:buSzPct val="25000"/>
              <a:buFont typeface="Arial"/>
              <a:buNone/>
            </a:pPr>
            <a:r>
              <a:rPr lang="en-US" sz="2000"/>
              <a:t>The purpose of the inventory is so that the city can receive adequate grant funds to replant certain areas and neighborhoods. The city should have a coverage of 20% with trees, but currently only have 8-9% coverage. Implementing our app will greatly increase Camden’s ability to receive those grants.</a:t>
            </a:r>
          </a:p>
          <a:p>
            <a:pPr indent="-342900" lvl="0" marL="342900" marR="0" rtl="0" algn="l">
              <a:spcBef>
                <a:spcPts val="320"/>
              </a:spcBef>
              <a:buClr>
                <a:srgbClr val="324600"/>
              </a:buClr>
              <a:buSzPct val="25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24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601670" y="222194"/>
            <a:ext cx="794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FF0000"/>
              </a:buClr>
              <a:buSzPct val="25000"/>
              <a:buFont typeface="Calibri"/>
              <a:buNone/>
            </a:pPr>
            <a:r>
              <a:rPr b="1" i="0" lang="en-US" sz="2800" u="none" cap="none" strike="noStrike">
                <a:solidFill>
                  <a:srgbClr val="FF750D"/>
                </a:solidFill>
                <a:latin typeface="Calibri"/>
                <a:ea typeface="Calibri"/>
                <a:cs typeface="Calibri"/>
                <a:sym typeface="Calibri"/>
              </a:rPr>
              <a:t>	Achievements</a:t>
            </a:r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448975" y="1371600"/>
            <a:ext cx="8246100" cy="1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400"/>
              </a:spcBef>
              <a:buClr>
                <a:srgbClr val="324600"/>
              </a:buClr>
              <a:buSzPct val="100000"/>
              <a:buFont typeface="Noto Sans Symbols"/>
              <a:buChar char="✓"/>
            </a:pPr>
            <a:r>
              <a:rPr lang="en-US" sz="2000"/>
              <a:t>Coding for Community Competition 2017</a:t>
            </a:r>
          </a:p>
          <a:p>
            <a:pPr indent="0" lvl="0" marL="0" marR="0" rtl="0" algn="l">
              <a:spcBef>
                <a:spcPts val="400"/>
              </a:spcBef>
              <a:buNone/>
            </a:pPr>
            <a:r>
              <a:t/>
            </a:r>
            <a:endParaRPr sz="2000"/>
          </a:p>
          <a:p>
            <a:pPr indent="0" lvl="0" marL="0" marR="0" rtl="0" algn="l">
              <a:spcBef>
                <a:spcPts val="400"/>
              </a:spcBef>
              <a:buNone/>
            </a:pPr>
            <a:r>
              <a:rPr lang="en-US" sz="2000"/>
              <a:t>After the presentation of the idea of the project in the first round, our team became one of the thirteen finalists among thirty participants.</a:t>
            </a:r>
          </a:p>
          <a:p>
            <a:pPr indent="0" lvl="0" marL="0" marR="0" rtl="0" algn="l">
              <a:spcBef>
                <a:spcPts val="400"/>
              </a:spcBef>
              <a:buNone/>
            </a:pPr>
            <a:r>
              <a:t/>
            </a:r>
            <a:endParaRPr sz="2000"/>
          </a:p>
          <a:p>
            <a:pPr indent="0" lvl="0" marL="0" marR="0" rtl="0" algn="l">
              <a:spcBef>
                <a:spcPts val="400"/>
              </a:spcBef>
              <a:buNone/>
            </a:pPr>
            <a:r>
              <a:t/>
            </a:r>
            <a:endParaRPr sz="2000"/>
          </a:p>
        </p:txBody>
      </p:sp>
      <p:pic>
        <p:nvPicPr>
          <p:cNvPr descr="congruts.png"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47100"/>
            <a:ext cx="8839200" cy="151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601670" y="222194"/>
            <a:ext cx="7940659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FF750D"/>
              </a:buClr>
              <a:buSzPct val="25000"/>
              <a:buFont typeface="Calibri"/>
              <a:buNone/>
            </a:pPr>
            <a:r>
              <a:rPr b="1" i="0" lang="en-US" sz="2400" u="none" cap="none" strike="noStrike">
                <a:solidFill>
                  <a:srgbClr val="FF750D"/>
                </a:solidFill>
                <a:latin typeface="Calibri"/>
                <a:ea typeface="Calibri"/>
                <a:cs typeface="Calibri"/>
                <a:sym typeface="Calibri"/>
              </a:rPr>
              <a:t>Short </a:t>
            </a:r>
            <a:r>
              <a:rPr b="1" lang="en-US" sz="2400"/>
              <a:t>Term P</a:t>
            </a:r>
            <a:r>
              <a:rPr b="1" i="0" lang="en-US" sz="2400" u="none" cap="none" strike="noStrike">
                <a:solidFill>
                  <a:srgbClr val="FF750D"/>
                </a:solidFill>
                <a:latin typeface="Calibri"/>
                <a:ea typeface="Calibri"/>
                <a:cs typeface="Calibri"/>
                <a:sym typeface="Calibri"/>
              </a:rPr>
              <a:t>erspectives</a:t>
            </a: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448964" y="1371600"/>
            <a:ext cx="824606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4600"/>
              </a:buClr>
              <a:buSzPct val="98636"/>
              <a:buFont typeface="Noto Sans Symbols"/>
              <a:buChar char="✓"/>
            </a:pPr>
            <a:r>
              <a:rPr b="0" i="0" lang="en-US" sz="217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User </a:t>
            </a:r>
            <a:r>
              <a:rPr lang="en-US" sz="2170"/>
              <a:t>interface </a:t>
            </a:r>
            <a:r>
              <a:rPr b="0" i="0" lang="en-US" sz="217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improvement, such as integration with </a:t>
            </a:r>
            <a:r>
              <a:rPr lang="en-US" sz="2170"/>
              <a:t>existing</a:t>
            </a:r>
            <a:r>
              <a:rPr b="0" i="0" lang="en-US" sz="217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 databases of species in North America and step</a:t>
            </a:r>
            <a:r>
              <a:rPr lang="en-US" sz="2170"/>
              <a:t>-</a:t>
            </a:r>
            <a:r>
              <a:rPr b="0" i="0" lang="en-US" sz="217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en-US" sz="2170"/>
              <a:t>-</a:t>
            </a:r>
            <a:r>
              <a:rPr b="0" i="0" lang="en-US" sz="217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step tree recognition </a:t>
            </a:r>
            <a:r>
              <a:rPr lang="en-US" sz="2170"/>
              <a:t>from the </a:t>
            </a:r>
            <a:r>
              <a:rPr b="0" i="0" lang="en-US" sz="217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database. 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324600"/>
              </a:buClr>
              <a:buSzPct val="98636"/>
              <a:buFont typeface="Noto Sans Symbols"/>
              <a:buChar char="✓"/>
            </a:pPr>
            <a:r>
              <a:rPr b="0" i="0" lang="en-US" sz="217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User </a:t>
            </a:r>
            <a:r>
              <a:rPr lang="en-US" sz="2170"/>
              <a:t>i</a:t>
            </a:r>
            <a:r>
              <a:rPr b="0" i="0" lang="en-US" sz="217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nterface improvement by adding a tutorial on how to use the application and glossary.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324600"/>
              </a:buClr>
              <a:buSzPct val="98636"/>
              <a:buFont typeface="Noto Sans Symbols"/>
              <a:buChar char="✓"/>
            </a:pPr>
            <a:r>
              <a:rPr b="0" i="0" lang="en-US" sz="217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Integration with binominal nomenclature  (formal system of naming species of living things by giving each a name composed of two parts, both of which use Latin grammatical forms)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324600"/>
              </a:buClr>
              <a:buSzPct val="98636"/>
              <a:buFont typeface="Noto Sans Symbols"/>
              <a:buChar char="✓"/>
            </a:pPr>
            <a:r>
              <a:rPr b="0" i="0" lang="en-US" sz="217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Classification of all types of damage (biotic or abiotic) and creation of different levels of awareness for treatment suggestions or immediate removal 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324600"/>
              </a:buClr>
              <a:buSzPct val="98636"/>
              <a:buFont typeface="Noto Sans Symbols"/>
              <a:buChar char="✓"/>
            </a:pPr>
            <a:r>
              <a:rPr b="0" i="0" lang="en-US" sz="217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Export data to *.csv file for client's needs/analysis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434"/>
              </a:spcBef>
              <a:buClr>
                <a:srgbClr val="324600"/>
              </a:buClr>
              <a:buSzPct val="98636"/>
              <a:buFont typeface="Noto Sans Symbols"/>
              <a:buChar char="✓"/>
            </a:pPr>
            <a:r>
              <a:rPr b="0" i="0" lang="en-US" sz="217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Build iOS version of TreeLOG application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601670" y="222194"/>
            <a:ext cx="7940659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FF750D"/>
              </a:buClr>
              <a:buSzPct val="25000"/>
              <a:buFont typeface="Calibri"/>
              <a:buNone/>
            </a:pPr>
            <a:r>
              <a:rPr b="1" i="0" lang="en-US" sz="2400" u="none" cap="none" strike="noStrike">
                <a:solidFill>
                  <a:srgbClr val="FF750D"/>
                </a:solidFill>
                <a:latin typeface="Calibri"/>
                <a:ea typeface="Calibri"/>
                <a:cs typeface="Calibri"/>
                <a:sym typeface="Calibri"/>
              </a:rPr>
              <a:t>Long </a:t>
            </a:r>
            <a:r>
              <a:rPr b="1" lang="en-US" sz="2400"/>
              <a:t>T</a:t>
            </a:r>
            <a:r>
              <a:rPr b="1" i="0" lang="en-US" sz="2400" u="none" cap="none" strike="noStrike">
                <a:solidFill>
                  <a:srgbClr val="FF750D"/>
                </a:solidFill>
                <a:latin typeface="Calibri"/>
                <a:ea typeface="Calibri"/>
                <a:cs typeface="Calibri"/>
                <a:sym typeface="Calibri"/>
              </a:rPr>
              <a:t>erm </a:t>
            </a:r>
            <a:r>
              <a:rPr b="1" lang="en-US" sz="2400"/>
              <a:t>P</a:t>
            </a:r>
            <a:r>
              <a:rPr b="1" i="0" lang="en-US" sz="2400" u="none" cap="none" strike="noStrike">
                <a:solidFill>
                  <a:srgbClr val="FF750D"/>
                </a:solidFill>
                <a:latin typeface="Calibri"/>
                <a:ea typeface="Calibri"/>
                <a:cs typeface="Calibri"/>
                <a:sym typeface="Calibri"/>
              </a:rPr>
              <a:t>erspectives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448964" y="1371600"/>
            <a:ext cx="824606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Noto Sans Symbols"/>
              <a:buChar char="✓"/>
            </a:pPr>
            <a:r>
              <a:rPr b="0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Integration with Tree Planting Standards. This document includes </a:t>
            </a:r>
            <a:r>
              <a:rPr lang="en-US" sz="2000"/>
              <a:t>d</a:t>
            </a:r>
            <a:r>
              <a:rPr b="0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esign requirements, </a:t>
            </a:r>
            <a:r>
              <a:rPr lang="en-US" sz="2000"/>
              <a:t>p</a:t>
            </a:r>
            <a:r>
              <a:rPr b="0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lan </a:t>
            </a:r>
            <a:r>
              <a:rPr lang="en-US" sz="2000"/>
              <a:t>p</a:t>
            </a:r>
            <a:r>
              <a:rPr b="0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est </a:t>
            </a:r>
            <a:r>
              <a:rPr lang="en-US" sz="2000"/>
              <a:t>c</a:t>
            </a:r>
            <a:r>
              <a:rPr b="0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ontrol requirements, </a:t>
            </a:r>
            <a:r>
              <a:rPr lang="en-US" sz="2000"/>
              <a:t>m</a:t>
            </a:r>
            <a:r>
              <a:rPr b="0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aterials, </a:t>
            </a:r>
            <a:r>
              <a:rPr lang="en-US" sz="2000"/>
              <a:t>p</a:t>
            </a:r>
            <a:r>
              <a:rPr b="0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lanting specifications, and </a:t>
            </a:r>
            <a:r>
              <a:rPr lang="en-US" sz="2000"/>
              <a:t>s</a:t>
            </a:r>
            <a:r>
              <a:rPr b="0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easonal </a:t>
            </a:r>
            <a:r>
              <a:rPr lang="en-US" sz="2000"/>
              <a:t>m</a:t>
            </a:r>
            <a:r>
              <a:rPr b="0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aintenance requirements. By integrating all the standards with different levels of awareness we will get a full inventory with prioritized suggestions for tree maintenance.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Noto Sans Symbols"/>
              <a:buChar char="✓"/>
            </a:pPr>
            <a:r>
              <a:rPr b="0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Approximated costs or a particular contractor's cost </a:t>
            </a:r>
            <a:r>
              <a:rPr lang="en-US" sz="2000"/>
              <a:t>for</a:t>
            </a:r>
            <a:r>
              <a:rPr b="0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 the different types of maint</a:t>
            </a:r>
            <a:r>
              <a:rPr lang="en-US" sz="2000"/>
              <a:t>enance</a:t>
            </a:r>
            <a:r>
              <a:rPr b="0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 could be added into the application.  Integration with obtained inventory with prioritized suggestions will improve budget management.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Noto Sans Symbols"/>
              <a:buChar char="✓"/>
            </a:pPr>
            <a:r>
              <a:rPr b="0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Integration with </a:t>
            </a:r>
            <a:r>
              <a:rPr lang="en-US" sz="2000"/>
              <a:t>existing </a:t>
            </a:r>
            <a:r>
              <a:rPr b="0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client's database.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buClr>
                <a:srgbClr val="324600"/>
              </a:buClr>
              <a:buSzPct val="100000"/>
              <a:buFont typeface="Noto Sans Symbols"/>
              <a:buChar char="✓"/>
            </a:pPr>
            <a:r>
              <a:rPr b="0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More comprehensive </a:t>
            </a:r>
            <a:r>
              <a:rPr lang="en-US" sz="2000"/>
              <a:t>u</a:t>
            </a:r>
            <a:r>
              <a:rPr b="0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ser </a:t>
            </a:r>
            <a:r>
              <a:rPr lang="en-US" sz="2000"/>
              <a:t>i</a:t>
            </a:r>
            <a:r>
              <a:rPr b="0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nterface using </a:t>
            </a:r>
            <a:r>
              <a:rPr lang="en-US" sz="2000"/>
              <a:t>i</a:t>
            </a:r>
            <a:r>
              <a:rPr b="0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mage processing algorithms not only for species recognition but shape, size, distance in between trees, etc.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601670" y="222194"/>
            <a:ext cx="794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FF0000"/>
              </a:buClr>
              <a:buSzPct val="25000"/>
              <a:buFont typeface="Calibri"/>
              <a:buNone/>
            </a:pPr>
            <a:r>
              <a:rPr b="1" lang="en-US" sz="2800">
                <a:solidFill>
                  <a:srgbClr val="6AA84F"/>
                </a:solidFill>
              </a:rPr>
              <a:t>Plan for the Promotion</a:t>
            </a:r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448975" y="1371600"/>
            <a:ext cx="8246100" cy="47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400"/>
              </a:spcBef>
              <a:buNone/>
            </a:pPr>
            <a:r>
              <a:rPr b="1" lang="en-US" sz="2000"/>
              <a:t>Online promotion</a:t>
            </a:r>
            <a:br>
              <a:rPr lang="en-US" sz="2000"/>
            </a:br>
            <a:r>
              <a:rPr lang="en-US" sz="2000"/>
              <a:t>•	Distribution of the application in the AppStore for free in basic configuration</a:t>
            </a:r>
            <a:br>
              <a:rPr lang="en-US" sz="2000"/>
            </a:br>
            <a:r>
              <a:rPr lang="en-US" sz="2000"/>
              <a:t>•	Distribution of the application on Google Play in basic configuration</a:t>
            </a:r>
            <a:br>
              <a:rPr lang="en-US" sz="2000"/>
            </a:br>
            <a:r>
              <a:rPr lang="en-US" sz="2000"/>
              <a:t>•	Supporting website </a:t>
            </a:r>
            <a:br>
              <a:rPr lang="en-US" sz="2000"/>
            </a:br>
            <a:r>
              <a:rPr lang="en-US" sz="2000"/>
              <a:t>•	Supporting social media page on Facebook</a:t>
            </a:r>
            <a:br>
              <a:rPr lang="en-US" sz="2000"/>
            </a:br>
            <a:r>
              <a:rPr lang="en-US" sz="2000"/>
              <a:t>•	PPC Adwords advertising campaign </a:t>
            </a:r>
            <a:br>
              <a:rPr lang="en-US" sz="2000"/>
            </a:br>
            <a:r>
              <a:rPr b="1" lang="en-US" sz="2000"/>
              <a:t>Offline promotion*</a:t>
            </a:r>
            <a:br>
              <a:rPr lang="en-US" sz="2000"/>
            </a:br>
            <a:r>
              <a:rPr lang="en-US" sz="2000"/>
              <a:t>•	Creating a marketing plan for presenting the app for 12 months to attend all events in the area related to environmental issues,  communities and municipality budget discussions, inventory software development expos etc.</a:t>
            </a:r>
          </a:p>
          <a:p>
            <a:pPr indent="0" lvl="0" marL="0" marR="0" rtl="0" algn="l">
              <a:spcBef>
                <a:spcPts val="400"/>
              </a:spcBef>
              <a:buNone/>
            </a:pPr>
            <a:r>
              <a:t/>
            </a:r>
            <a:endParaRPr sz="2000"/>
          </a:p>
          <a:p>
            <a:pPr indent="0" lvl="0" marL="0" marR="0" rtl="0" algn="l">
              <a:spcBef>
                <a:spcPts val="400"/>
              </a:spcBef>
              <a:buNone/>
            </a:pPr>
            <a:r>
              <a:rPr lang="en-US" sz="1800"/>
              <a:t>*After a marketing plan is calculated it will be possible to develop an exit strategy</a:t>
            </a:r>
          </a:p>
          <a:p>
            <a:pPr indent="0" lvl="0" marL="0" marR="0" rtl="0" algn="l">
              <a:spcBef>
                <a:spcPts val="400"/>
              </a:spcBef>
              <a:buNone/>
            </a:pPr>
            <a:br>
              <a:rPr lang="en-US" sz="2000"/>
            </a:b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601670" y="222194"/>
            <a:ext cx="7940659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FF0000"/>
              </a:buClr>
              <a:buSzPct val="25000"/>
              <a:buFont typeface="Calibri"/>
              <a:buNone/>
            </a:pPr>
            <a:r>
              <a:rPr b="1" i="0" lang="en-US" sz="2800" u="none" cap="none" strike="noStrike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 Why promote our product?</a:t>
            </a:r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448964" y="1371600"/>
            <a:ext cx="824606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What we already have: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Noto Sans Symbols"/>
              <a:buChar char="✓"/>
            </a:pPr>
            <a:r>
              <a:rPr lang="en-US" sz="2000"/>
              <a:t>An amazing team with very proactive people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Noto Sans Symbols"/>
              <a:buChar char="✓"/>
            </a:pPr>
            <a:r>
              <a:rPr lang="en-US" sz="2000"/>
              <a:t>Success in competition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Noto Sans Symbols"/>
              <a:buChar char="✓"/>
            </a:pPr>
            <a:r>
              <a:rPr lang="en-US" sz="2000"/>
              <a:t>Demand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Noto Sans Symbols"/>
              <a:buChar char="✓"/>
            </a:pPr>
            <a:r>
              <a:rPr lang="en-US" sz="2000"/>
              <a:t>Target Market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Noto Sans Symbols"/>
              <a:buChar char="✓"/>
            </a:pPr>
            <a:r>
              <a:rPr lang="en-US" sz="2000"/>
              <a:t>Short Term Prospective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Noto Sans Symbols"/>
              <a:buChar char="✓"/>
            </a:pPr>
            <a:r>
              <a:rPr lang="en-US" sz="2000"/>
              <a:t>Long Term Prospective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Noto Sans Symbols"/>
              <a:buChar char="✓"/>
            </a:pPr>
            <a:r>
              <a:rPr lang="en-US" sz="2000"/>
              <a:t>Plan for promotion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324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00"/>
              </a:spcBef>
              <a:buClr>
                <a:srgbClr val="FF0000"/>
              </a:buClr>
              <a:buSzPct val="100000"/>
              <a:buFont typeface="Noto Sans Symbols"/>
              <a:buChar char="✓"/>
            </a:pPr>
            <a:r>
              <a:rPr b="1" lang="en-US" sz="2000">
                <a:solidFill>
                  <a:srgbClr val="FF0000"/>
                </a:solidFill>
              </a:rPr>
              <a:t>DEMO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601670" y="222194"/>
            <a:ext cx="794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FF0000"/>
              </a:buClr>
              <a:buSzPct val="25000"/>
              <a:buFont typeface="Calibri"/>
              <a:buNone/>
            </a:pPr>
            <a:r>
              <a:rPr b="1" lang="en-US" sz="2800">
                <a:solidFill>
                  <a:srgbClr val="6AA84F"/>
                </a:solidFill>
              </a:rPr>
              <a:t>TreeLOG on Google Play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953850" y="1371600"/>
            <a:ext cx="2636400" cy="52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69850" lvl="0" marL="0" rtl="0" algn="l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-US" sz="2000"/>
              <a:t>TreeLOG</a:t>
            </a:r>
            <a:r>
              <a:rPr b="1" lang="en-US" sz="2000"/>
              <a:t> DEMO on Google Play here:</a:t>
            </a:r>
          </a:p>
          <a:p>
            <a:pPr indent="0" lvl="0" marL="0" marR="0" rtl="0" algn="l">
              <a:spcBef>
                <a:spcPts val="400"/>
              </a:spcBef>
              <a:buNone/>
            </a:pPr>
            <a:r>
              <a:t/>
            </a:r>
            <a:endParaRPr sz="2000"/>
          </a:p>
          <a:p>
            <a:pPr indent="0" lvl="0" marL="0" marR="0" rtl="0" algn="l">
              <a:spcBef>
                <a:spcPts val="400"/>
              </a:spcBef>
              <a:buNone/>
            </a:pPr>
            <a:r>
              <a:t/>
            </a:r>
            <a:endParaRPr sz="2000"/>
          </a:p>
          <a:p>
            <a:pPr indent="0" lvl="0" marL="0" marR="0" rtl="0" algn="l">
              <a:spcBef>
                <a:spcPts val="400"/>
              </a:spcBef>
              <a:buNone/>
            </a:pPr>
            <a:r>
              <a:t/>
            </a:r>
            <a:endParaRPr sz="2000"/>
          </a:p>
          <a:p>
            <a:pPr indent="0" lvl="0" marL="0" marR="0" rtl="0" algn="l">
              <a:spcBef>
                <a:spcPts val="400"/>
              </a:spcBef>
              <a:buNone/>
            </a:pPr>
            <a:r>
              <a:t/>
            </a:r>
            <a:endParaRPr sz="2000"/>
          </a:p>
          <a:p>
            <a:pPr indent="0" lvl="0" marL="0" marR="0" rtl="0" algn="ctr">
              <a:spcBef>
                <a:spcPts val="400"/>
              </a:spcBef>
              <a:buNone/>
            </a:pPr>
            <a:r>
              <a:t/>
            </a:r>
            <a:endParaRPr b="1" sz="2000">
              <a:solidFill>
                <a:srgbClr val="6AA84F"/>
              </a:solidFill>
            </a:endParaRPr>
          </a:p>
        </p:txBody>
      </p:sp>
      <p:pic>
        <p:nvPicPr>
          <p:cNvPr descr="IMG_7763.JPG"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799" y="2516000"/>
            <a:ext cx="2285999" cy="3576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7762.JPG" id="329" name="Shape 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325" y="1371599"/>
            <a:ext cx="2187824" cy="389137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5273225" y="5447125"/>
            <a:ext cx="35340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3000">
                <a:solidFill>
                  <a:srgbClr val="CC0000"/>
                </a:solidFill>
              </a:rPr>
              <a:t>Install and Enjoy!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-24998" r="-24998" t="0"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601670" y="222194"/>
            <a:ext cx="7940659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FF750D"/>
              </a:buClr>
              <a:buSzPct val="250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448964" y="1371600"/>
            <a:ext cx="824606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rgbClr val="324600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spcBef>
                <a:spcPts val="560"/>
              </a:spcBef>
              <a:spcAft>
                <a:spcPts val="0"/>
              </a:spcAft>
              <a:buClr>
                <a:srgbClr val="324600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spcBef>
                <a:spcPts val="560"/>
              </a:spcBef>
              <a:spcAft>
                <a:spcPts val="0"/>
              </a:spcAft>
              <a:buClr>
                <a:srgbClr val="324600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spcBef>
                <a:spcPts val="880"/>
              </a:spcBef>
              <a:buClr>
                <a:srgbClr val="76923C"/>
              </a:buClr>
              <a:buSzPct val="25000"/>
              <a:buFont typeface="Arial"/>
              <a:buNone/>
            </a:pPr>
            <a:r>
              <a:rPr b="1" i="0" lang="en-US" sz="4400" u="none" cap="none" strike="noStrik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601670" y="222194"/>
            <a:ext cx="7940659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76923C"/>
              </a:buClr>
              <a:buSzPct val="25000"/>
              <a:buFont typeface="Calibri"/>
              <a:buNone/>
            </a:pPr>
            <a:r>
              <a:rPr b="1" i="0" lang="en-US" sz="2800" u="none" cap="none" strike="noStrik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Statement of the </a:t>
            </a:r>
            <a:r>
              <a:rPr b="1" lang="en-US" sz="2800">
                <a:solidFill>
                  <a:srgbClr val="76923C"/>
                </a:solidFill>
              </a:rPr>
              <a:t>P</a:t>
            </a:r>
            <a:r>
              <a:rPr b="1" i="0" lang="en-US" sz="2800" u="none" cap="none" strike="noStrik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roblem [2]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09600" y="1219200"/>
            <a:ext cx="8001000" cy="5263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24600"/>
              </a:buClr>
              <a:buSzPct val="25000"/>
              <a:buFont typeface="Arial"/>
              <a:buNone/>
            </a:pPr>
            <a:r>
              <a:rPr b="1" i="0" lang="en-US" sz="2000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Part 2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24600"/>
              </a:buClr>
              <a:buSzPct val="25000"/>
              <a:buFont typeface="Arial"/>
              <a:buNone/>
            </a:pPr>
            <a:r>
              <a:rPr lang="en-US" sz="2000" u="sng"/>
              <a:t>Insights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324600"/>
              </a:buClr>
              <a:buSzPct val="25000"/>
              <a:buFont typeface="Arial"/>
              <a:buNone/>
            </a:pPr>
            <a:r>
              <a:rPr i="0" lang="en-US" sz="2000" cap="none" strike="noStrike">
                <a:solidFill>
                  <a:srgbClr val="324600"/>
                </a:solidFill>
              </a:rPr>
              <a:t>Conducted studies </a:t>
            </a:r>
            <a:r>
              <a:rPr lang="en-US" sz="2000"/>
              <a:t>during </a:t>
            </a:r>
            <a:r>
              <a:rPr i="0" lang="en-US" sz="2000" cap="none" strike="noStrike">
                <a:solidFill>
                  <a:srgbClr val="324600"/>
                </a:solidFill>
              </a:rPr>
              <a:t>the development process </a:t>
            </a:r>
            <a:r>
              <a:rPr b="0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have shown that tree inventor</a:t>
            </a:r>
            <a:r>
              <a:rPr lang="en-US" sz="2000"/>
              <a:t>ies take several different forms and can be used for varying purposes</a:t>
            </a:r>
            <a:r>
              <a:rPr b="0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324600"/>
              </a:buClr>
              <a:buSzPct val="25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324600"/>
              </a:buClr>
              <a:buSzPct val="25000"/>
              <a:buFont typeface="Arial"/>
              <a:buNone/>
            </a:pPr>
            <a:r>
              <a:rPr lang="en-US" sz="1800"/>
              <a:t>Types:</a:t>
            </a:r>
          </a:p>
          <a:p>
            <a:pPr indent="-342900" lvl="0" marL="342900" marR="0" rtl="0" algn="l">
              <a:spcBef>
                <a:spcPts val="32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Specific problem inventory</a:t>
            </a:r>
          </a:p>
          <a:p>
            <a:pPr indent="-342900" lvl="0" marL="342900" marR="0" rtl="0" algn="l">
              <a:spcBef>
                <a:spcPts val="32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Partial inventory</a:t>
            </a:r>
          </a:p>
          <a:p>
            <a:pPr indent="-342900" lvl="0" marL="342900" marR="0" rtl="0" algn="l">
              <a:spcBef>
                <a:spcPts val="32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Complete inventory</a:t>
            </a:r>
          </a:p>
          <a:p>
            <a:pPr indent="-342900" lvl="0" marL="342900" marR="0" rtl="0" algn="l">
              <a:spcBef>
                <a:spcPts val="32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Cover type inventory</a:t>
            </a: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rgbClr val="324600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24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rgbClr val="324600"/>
              </a:buClr>
              <a:buSzPct val="25000"/>
              <a:buFont typeface="Arial"/>
              <a:buNone/>
            </a:pPr>
            <a:r>
              <a:rPr lang="en-US" sz="1800"/>
              <a:t>Goals:</a:t>
            </a:r>
          </a:p>
          <a:p>
            <a:pPr indent="-342900" lvl="0" marL="342900" marR="0" rtl="0" algn="l">
              <a:spcBef>
                <a:spcPts val="32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urban forestry program</a:t>
            </a:r>
          </a:p>
          <a:p>
            <a:pPr indent="-342900" lvl="0" marL="342900" marR="0" rtl="0" algn="l">
              <a:spcBef>
                <a:spcPts val="32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to prioritize tree maintenance needs</a:t>
            </a:r>
          </a:p>
          <a:p>
            <a:pPr indent="-342900" lvl="0" marL="342900" marR="0" rtl="0" algn="l">
              <a:spcBef>
                <a:spcPts val="32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to plan for the community's future</a:t>
            </a:r>
          </a:p>
          <a:p>
            <a:pPr indent="-342900" lvl="0" marL="342900" marR="0" rtl="0" algn="l">
              <a:spcBef>
                <a:spcPts val="320"/>
              </a:spcBef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to provide a basis for the implementation of a management plan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976014" y="833015"/>
            <a:ext cx="6719020" cy="76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76923C"/>
              </a:buClr>
              <a:buSzPct val="25000"/>
              <a:buFont typeface="Calibri"/>
              <a:buNone/>
            </a:pPr>
            <a:r>
              <a:rPr b="1" i="0" lang="en-US" sz="2800" u="none" cap="none" strike="noStrik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Initial </a:t>
            </a:r>
            <a:r>
              <a:rPr b="1" lang="en-US" sz="2800">
                <a:solidFill>
                  <a:srgbClr val="76923C"/>
                </a:solidFill>
              </a:rPr>
              <a:t>Data from Researching Similar Apps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1976015" y="1749244"/>
            <a:ext cx="6719020" cy="4581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1800" u="sng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Keywords</a:t>
            </a:r>
            <a:r>
              <a:rPr b="0" i="0" lang="en-US" sz="1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: tree inventory, tree inventory app, tree hazard</a:t>
            </a: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1800" u="sng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Rating</a:t>
            </a:r>
            <a:r>
              <a:rPr b="0" i="0" lang="en-US" sz="1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: all ratings</a:t>
            </a: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1800" u="sng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r>
              <a:rPr b="0" i="0" lang="en-US" sz="1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: paid and free</a:t>
            </a: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1800" u="sng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Promotion</a:t>
            </a:r>
            <a:r>
              <a:rPr b="0" i="0" lang="en-US" sz="1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: Pay-Per-Click campaign or General catalog</a:t>
            </a: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24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324600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Sources</a:t>
            </a: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AppStore</a:t>
            </a: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Google Play</a:t>
            </a: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Google Search results and AdWords </a:t>
            </a:r>
          </a:p>
          <a:p>
            <a:pPr indent="-342900" lvl="0" marL="342900" marR="0" rtl="0" algn="l">
              <a:spcBef>
                <a:spcPts val="560"/>
              </a:spcBef>
              <a:buClr>
                <a:srgbClr val="3246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24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448964" y="222194"/>
            <a:ext cx="8246069" cy="610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76923C"/>
              </a:buClr>
              <a:buSzPct val="25000"/>
              <a:buFont typeface="Calibri"/>
              <a:buNone/>
            </a:pPr>
            <a:r>
              <a:rPr b="1" lang="en-US" sz="2800">
                <a:solidFill>
                  <a:srgbClr val="76923C"/>
                </a:solidFill>
              </a:rPr>
              <a:t>Similar app</a:t>
            </a:r>
            <a:r>
              <a:rPr b="1" i="0" lang="en-US" sz="2800" u="none" cap="none" strike="noStrik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s on the AppStore</a:t>
            </a:r>
          </a:p>
        </p:txBody>
      </p:sp>
      <p:graphicFrame>
        <p:nvGraphicFramePr>
          <p:cNvPr id="126" name="Shape 126"/>
          <p:cNvGraphicFramePr/>
          <p:nvPr/>
        </p:nvGraphicFramePr>
        <p:xfrm>
          <a:off x="449262" y="1138237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{2A624915-3C99-4828-9F04-35F0B02782A1}</a:tableStyleId>
              </a:tblPr>
              <a:tblGrid>
                <a:gridCol w="4122750"/>
                <a:gridCol w="4122750"/>
              </a:tblGrid>
              <a:tr h="2783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783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descr="TreeIDUSA.jpg" id="127" name="Shape 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990600"/>
            <a:ext cx="2133599" cy="2438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borPlus.jpg" id="128" name="Shape 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990600"/>
            <a:ext cx="1981199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eeRisk.jpg" id="129" name="Shape 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" y="3581400"/>
            <a:ext cx="20574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sues.jpg" id="130" name="Shape 1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24400" y="3505200"/>
            <a:ext cx="2209799" cy="27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2895600" y="1524000"/>
            <a:ext cx="1371598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 recognition implemented using step by step instructions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6858000" y="1371600"/>
            <a:ext cx="182879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treatment recommendation and future alerts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cloud platform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Saving battery features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Well supported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start tour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GPS technology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2895600" y="3962400"/>
            <a:ext cx="16002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Connected to GIS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make exports to external files 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Related to inventory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Probably not supported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Questionable usability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7010400" y="3810000"/>
            <a:ext cx="1828798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start to use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Integrates several established standards, such as UFORE codes (tree species list), etc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 to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CSV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knowledgeable users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Doesn't decode the street address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plot definition, not tree description, which can lead to not including street trees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448964" y="222194"/>
            <a:ext cx="8246069" cy="610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76923C"/>
              </a:buClr>
              <a:buSzPct val="25000"/>
              <a:buFont typeface="Calibri"/>
              <a:buNone/>
            </a:pPr>
            <a:r>
              <a:rPr b="1" lang="en-US" sz="2800">
                <a:solidFill>
                  <a:srgbClr val="76923C"/>
                </a:solidFill>
              </a:rPr>
              <a:t>Similar app</a:t>
            </a:r>
            <a:r>
              <a:rPr b="1" i="0" lang="en-US" sz="2800" u="none" cap="none" strike="noStrik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s from Google Play</a:t>
            </a:r>
          </a:p>
        </p:txBody>
      </p:sp>
      <p:graphicFrame>
        <p:nvGraphicFramePr>
          <p:cNvPr id="140" name="Shape 140"/>
          <p:cNvGraphicFramePr/>
          <p:nvPr/>
        </p:nvGraphicFramePr>
        <p:xfrm>
          <a:off x="449262" y="9144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{2A624915-3C99-4828-9F04-35F0B02782A1}</a:tableStyleId>
              </a:tblPr>
              <a:tblGrid>
                <a:gridCol w="4122750"/>
                <a:gridCol w="4122750"/>
              </a:tblGrid>
              <a:tr h="2895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895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41" name="Shape 141"/>
          <p:cNvSpPr txBox="1"/>
          <p:nvPr/>
        </p:nvSpPr>
        <p:spPr>
          <a:xfrm>
            <a:off x="2590800" y="1143000"/>
            <a:ext cx="167639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all buttons work on the main menu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inventory doesn't work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application mainly works as a portal for a chemical solution for tree health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6858000" y="990600"/>
            <a:ext cx="1828798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Asked for managing phone calls, after denying could not configure the installation process.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5029200" y="3962400"/>
            <a:ext cx="1524000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by step tree recognition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 of picture takes a lot of space on Smartphone</a:t>
            </a:r>
          </a:p>
        </p:txBody>
      </p:sp>
      <p:pic>
        <p:nvPicPr>
          <p:cNvPr descr="Screenshot_20170421-221019.png" id="144" name="Shape 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990600"/>
            <a:ext cx="1904999" cy="2514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_20170421-221041.png" id="145" name="Shape 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990600"/>
            <a:ext cx="203384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_20170421-221055.png" id="146" name="Shape 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0800" y="3505200"/>
            <a:ext cx="1889279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1976014" y="833015"/>
            <a:ext cx="6719020" cy="76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76923C"/>
              </a:buClr>
              <a:buSzPct val="25000"/>
              <a:buFont typeface="Calibri"/>
              <a:buNone/>
            </a:pPr>
            <a:r>
              <a:rPr b="1" lang="en-US" sz="3240">
                <a:solidFill>
                  <a:srgbClr val="76923C"/>
                </a:solidFill>
              </a:rPr>
              <a:t>Similar Apps</a:t>
            </a:r>
            <a:r>
              <a:rPr b="1" i="0" lang="en-US" sz="3240" u="none" cap="none" strike="noStrik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: Google Search and Social Media Results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1976015" y="1749244"/>
            <a:ext cx="6719020" cy="4581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1" lang="en-US" sz="2000"/>
              <a:t>Organic search did not provide any links to websites where the apps could be found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No </a:t>
            </a:r>
            <a:r>
              <a:rPr b="1" lang="en-US" sz="2000"/>
              <a:t>supporting pages were found on social media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•"/>
            </a:pPr>
            <a:r>
              <a:rPr b="1" lang="en-US" sz="2000"/>
              <a:t>Tree Inventory Applications found as a result of the PPC Campaign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–"/>
            </a:pPr>
            <a:r>
              <a:rPr b="1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Name: Tree Plotter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–"/>
            </a:pPr>
            <a:r>
              <a:rPr b="1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Price: </a:t>
            </a:r>
            <a:r>
              <a:rPr b="1" lang="en-US" sz="2000"/>
              <a:t>Extremely</a:t>
            </a:r>
            <a:r>
              <a:rPr b="1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 High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24600"/>
              </a:buClr>
              <a:buSzPct val="100000"/>
              <a:buFont typeface="Arial"/>
              <a:buChar char="–"/>
            </a:pPr>
            <a:r>
              <a:rPr b="1" i="0" lang="en-US" sz="2000" u="none" cap="none" strike="noStrike">
                <a:solidFill>
                  <a:srgbClr val="324600"/>
                </a:solidFill>
                <a:latin typeface="Calibri"/>
                <a:ea typeface="Calibri"/>
                <a:cs typeface="Calibri"/>
                <a:sym typeface="Calibri"/>
              </a:rPr>
              <a:t>Pros and Cons are not available for exploring (ships with customized configuration)</a:t>
            </a:r>
          </a:p>
          <a:p>
            <a:pPr indent="-342900" lvl="0" marL="342900" marR="0" rtl="0" algn="l">
              <a:spcBef>
                <a:spcPts val="560"/>
              </a:spcBef>
              <a:buClr>
                <a:srgbClr val="3246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24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1976014" y="833015"/>
            <a:ext cx="6719020" cy="76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76923C"/>
              </a:buClr>
              <a:buSzPct val="25000"/>
              <a:buFont typeface="Calibri"/>
              <a:buNone/>
            </a:pPr>
            <a:r>
              <a:rPr b="1" i="0" lang="en-US" sz="2400" u="none" cap="none" strike="noStrike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Why particular keywords and Pay-Per-Click sources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1976015" y="1749244"/>
            <a:ext cx="6719020" cy="4581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rgbClr val="324600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24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oglestats.jpg" id="159" name="Shape 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1524000"/>
            <a:ext cx="74676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